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8288000" cy="10287000"/>
  <p:notesSz cx="6858000" cy="9144000"/>
  <p:embeddedFontLst>
    <p:embeddedFont>
      <p:font typeface="Poppins" panose="00000500000000000000" pitchFamily="2" charset="0"/>
      <p:regular r:id="rId14"/>
    </p:embeddedFont>
    <p:embeddedFont>
      <p:font typeface="Poppins Bold" panose="00000800000000000000" charset="0"/>
      <p:regular r:id="rId15"/>
    </p:embeddedFont>
    <p:embeddedFont>
      <p:font typeface="Roboto" panose="02000000000000000000" pitchFamily="2" charset="0"/>
      <p:regular r:id="rId16"/>
    </p:embeddedFont>
    <p:embeddedFont>
      <p:font typeface="Roboto Bold" panose="02000000000000000000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300" y="-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3.sv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sv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svg"/><Relationship Id="rId7" Type="http://schemas.openxmlformats.org/officeDocument/2006/relationships/image" Target="../media/image26.svg"/><Relationship Id="rId12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17" Type="http://schemas.openxmlformats.org/officeDocument/2006/relationships/image" Target="../media/image4.png"/><Relationship Id="rId2" Type="http://schemas.openxmlformats.org/officeDocument/2006/relationships/image" Target="../media/image5.jpeg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7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5395" y="-183528"/>
            <a:ext cx="20014291" cy="11007860"/>
          </a:xfrm>
          <a:custGeom>
            <a:avLst/>
            <a:gdLst/>
            <a:ahLst/>
            <a:cxnLst/>
            <a:rect l="l" t="t" r="r" b="b"/>
            <a:pathLst>
              <a:path w="20014291" h="11007860">
                <a:moveTo>
                  <a:pt x="0" y="0"/>
                </a:moveTo>
                <a:lnTo>
                  <a:pt x="20014291" y="0"/>
                </a:lnTo>
                <a:lnTo>
                  <a:pt x="20014291" y="11007861"/>
                </a:lnTo>
                <a:lnTo>
                  <a:pt x="0" y="11007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713" r="-571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9163910" cy="10287000"/>
            <a:chOff x="0" y="0"/>
            <a:chExt cx="241354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13540" cy="2709333"/>
            </a:xfrm>
            <a:custGeom>
              <a:avLst/>
              <a:gdLst/>
              <a:ahLst/>
              <a:cxnLst/>
              <a:rect l="l" t="t" r="r" b="b"/>
              <a:pathLst>
                <a:path w="2413540" h="2709333">
                  <a:moveTo>
                    <a:pt x="0" y="0"/>
                  </a:moveTo>
                  <a:lnTo>
                    <a:pt x="2413540" y="0"/>
                  </a:lnTo>
                  <a:lnTo>
                    <a:pt x="241354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C0C0C">
                    <a:alpha val="100000"/>
                  </a:srgbClr>
                </a:gs>
                <a:gs pos="100000">
                  <a:srgbClr val="0C0C0C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1354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421440" y="1028700"/>
            <a:ext cx="1837860" cy="776496"/>
          </a:xfrm>
          <a:custGeom>
            <a:avLst/>
            <a:gdLst/>
            <a:ahLst/>
            <a:cxnLst/>
            <a:rect l="l" t="t" r="r" b="b"/>
            <a:pathLst>
              <a:path w="1837860" h="776496">
                <a:moveTo>
                  <a:pt x="0" y="0"/>
                </a:moveTo>
                <a:lnTo>
                  <a:pt x="1837860" y="0"/>
                </a:lnTo>
                <a:lnTo>
                  <a:pt x="1837860" y="776496"/>
                </a:lnTo>
                <a:lnTo>
                  <a:pt x="0" y="776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1956" y="879034"/>
            <a:ext cx="983247" cy="1094682"/>
          </a:xfrm>
          <a:custGeom>
            <a:avLst/>
            <a:gdLst/>
            <a:ahLst/>
            <a:cxnLst/>
            <a:rect l="l" t="t" r="r" b="b"/>
            <a:pathLst>
              <a:path w="983247" h="1094682">
                <a:moveTo>
                  <a:pt x="0" y="0"/>
                </a:moveTo>
                <a:lnTo>
                  <a:pt x="983247" y="0"/>
                </a:lnTo>
                <a:lnTo>
                  <a:pt x="983247" y="1094682"/>
                </a:lnTo>
                <a:lnTo>
                  <a:pt x="0" y="1094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3831120"/>
            <a:ext cx="9773196" cy="341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GESTIÓN DE RIESGOS CIBERNÉTICOS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01440" y="1279055"/>
            <a:ext cx="2378297" cy="38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9"/>
              </a:lnSpc>
            </a:pPr>
            <a:r>
              <a:rPr lang="en-US" sz="28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ESDEG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1956" y="7501112"/>
            <a:ext cx="7897833" cy="104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699" b="1">
                <a:solidFill>
                  <a:srgbClr val="42A9F4"/>
                </a:solidFill>
                <a:latin typeface="Poppins Bold"/>
                <a:ea typeface="Poppins Bold"/>
                <a:cs typeface="Poppins Bold"/>
                <a:sym typeface="Poppins Bold"/>
              </a:rPr>
              <a:t>ANÁLISIS DE RIESGOS Y DISEÑO DE CONTROLES DE SEGURIDAD</a:t>
            </a:r>
          </a:p>
          <a:p>
            <a:pPr algn="l">
              <a:lnSpc>
                <a:spcPts val="2699"/>
              </a:lnSpc>
              <a:spcBef>
                <a:spcPct val="0"/>
              </a:spcBef>
            </a:pPr>
            <a:endParaRPr lang="en-US" sz="2699" b="1">
              <a:solidFill>
                <a:srgbClr val="42A9F4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547586" y="-6689068"/>
            <a:ext cx="5192829" cy="18288000"/>
            <a:chOff x="0" y="0"/>
            <a:chExt cx="1367659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7659" cy="4816592"/>
            </a:xfrm>
            <a:custGeom>
              <a:avLst/>
              <a:gdLst/>
              <a:ahLst/>
              <a:cxnLst/>
              <a:rect l="l" t="t" r="r" b="b"/>
              <a:pathLst>
                <a:path w="1367659" h="4816592">
                  <a:moveTo>
                    <a:pt x="0" y="0"/>
                  </a:moveTo>
                  <a:lnTo>
                    <a:pt x="1367659" y="0"/>
                  </a:lnTo>
                  <a:lnTo>
                    <a:pt x="1367659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100000"/>
                  </a:srgbClr>
                </a:gs>
                <a:gs pos="100000">
                  <a:srgbClr val="003297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67659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707305" y="760394"/>
            <a:ext cx="983247" cy="1094682"/>
          </a:xfrm>
          <a:custGeom>
            <a:avLst/>
            <a:gdLst/>
            <a:ahLst/>
            <a:cxnLst/>
            <a:rect l="l" t="t" r="r" b="b"/>
            <a:pathLst>
              <a:path w="983247" h="1094682">
                <a:moveTo>
                  <a:pt x="0" y="0"/>
                </a:moveTo>
                <a:lnTo>
                  <a:pt x="983247" y="0"/>
                </a:lnTo>
                <a:lnTo>
                  <a:pt x="983247" y="1094681"/>
                </a:lnTo>
                <a:lnTo>
                  <a:pt x="0" y="1094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580695" y="0"/>
            <a:ext cx="11126610" cy="188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DISEÑO DE CONTROLES DE SEGURIDAD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957327" y="1028334"/>
            <a:ext cx="1601909" cy="27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ESDEG</a:t>
            </a:r>
          </a:p>
        </p:txBody>
      </p:sp>
      <p:pic>
        <p:nvPicPr>
          <p:cNvPr id="27" name="Imagen 26" descr="Escala de tiempo&#10;&#10;Descripción generada automáticamente">
            <a:extLst>
              <a:ext uri="{FF2B5EF4-FFF2-40B4-BE49-F238E27FC236}">
                <a16:creationId xmlns:a16="http://schemas.microsoft.com/office/drawing/2014/main" id="{2A437E4D-4A55-5E7E-0743-5419D5F06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02" y="2029341"/>
            <a:ext cx="17534396" cy="7497265"/>
          </a:xfrm>
          <a:prstGeom prst="rect">
            <a:avLst/>
          </a:prstGeom>
        </p:spPr>
      </p:pic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E5638F9C-97C5-A9BD-E3DD-2E8DEA44FDE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001500" y="4724400"/>
            <a:ext cx="2133600" cy="1143000"/>
          </a:xfrm>
          <a:prstGeom prst="bentConnector3">
            <a:avLst>
              <a:gd name="adj1" fmla="val -19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D764D471-E919-8D62-8504-C125FF5B335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432099" y="4916997"/>
            <a:ext cx="3124200" cy="1748406"/>
          </a:xfrm>
          <a:prstGeom prst="bentConnector3">
            <a:avLst>
              <a:gd name="adj1" fmla="val -122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5FA37929-EAF0-574E-D636-60397F78E15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125201" y="5295899"/>
            <a:ext cx="4038600" cy="1905002"/>
          </a:xfrm>
          <a:prstGeom prst="bentConnector3">
            <a:avLst>
              <a:gd name="adj1" fmla="val 42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358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5395" y="-183528"/>
            <a:ext cx="20014291" cy="11007860"/>
          </a:xfrm>
          <a:custGeom>
            <a:avLst/>
            <a:gdLst/>
            <a:ahLst/>
            <a:cxnLst/>
            <a:rect l="l" t="t" r="r" b="b"/>
            <a:pathLst>
              <a:path w="20014291" h="11007860">
                <a:moveTo>
                  <a:pt x="0" y="0"/>
                </a:moveTo>
                <a:lnTo>
                  <a:pt x="20014291" y="0"/>
                </a:lnTo>
                <a:lnTo>
                  <a:pt x="20014291" y="11007861"/>
                </a:lnTo>
                <a:lnTo>
                  <a:pt x="0" y="11007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t="-5713" r="-5713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7191607" y="-809393"/>
            <a:ext cx="3904785" cy="18288000"/>
            <a:chOff x="0" y="0"/>
            <a:chExt cx="102842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8421" cy="4816592"/>
            </a:xfrm>
            <a:custGeom>
              <a:avLst/>
              <a:gdLst/>
              <a:ahLst/>
              <a:cxnLst/>
              <a:rect l="l" t="t" r="r" b="b"/>
              <a:pathLst>
                <a:path w="1028421" h="4816592">
                  <a:moveTo>
                    <a:pt x="0" y="0"/>
                  </a:moveTo>
                  <a:lnTo>
                    <a:pt x="1028421" y="0"/>
                  </a:lnTo>
                  <a:lnTo>
                    <a:pt x="1028421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0329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2842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56714" y="3635851"/>
            <a:ext cx="11193730" cy="1059912"/>
            <a:chOff x="0" y="0"/>
            <a:chExt cx="3159385" cy="2991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59385" cy="299156"/>
            </a:xfrm>
            <a:custGeom>
              <a:avLst/>
              <a:gdLst/>
              <a:ahLst/>
              <a:cxnLst/>
              <a:rect l="l" t="t" r="r" b="b"/>
              <a:pathLst>
                <a:path w="3159385" h="299156">
                  <a:moveTo>
                    <a:pt x="69163" y="0"/>
                  </a:moveTo>
                  <a:lnTo>
                    <a:pt x="3090222" y="0"/>
                  </a:lnTo>
                  <a:cubicBezTo>
                    <a:pt x="3128420" y="0"/>
                    <a:pt x="3159385" y="30965"/>
                    <a:pt x="3159385" y="69163"/>
                  </a:cubicBezTo>
                  <a:lnTo>
                    <a:pt x="3159385" y="229993"/>
                  </a:lnTo>
                  <a:cubicBezTo>
                    <a:pt x="3159385" y="268191"/>
                    <a:pt x="3128420" y="299156"/>
                    <a:pt x="3090222" y="299156"/>
                  </a:cubicBezTo>
                  <a:lnTo>
                    <a:pt x="69163" y="299156"/>
                  </a:lnTo>
                  <a:cubicBezTo>
                    <a:pt x="30965" y="299156"/>
                    <a:pt x="0" y="268191"/>
                    <a:pt x="0" y="229993"/>
                  </a:cubicBezTo>
                  <a:lnTo>
                    <a:pt x="0" y="69163"/>
                  </a:lnTo>
                  <a:cubicBezTo>
                    <a:pt x="0" y="30965"/>
                    <a:pt x="30965" y="0"/>
                    <a:pt x="691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3159385" cy="299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421440" y="1028700"/>
            <a:ext cx="1837860" cy="776496"/>
          </a:xfrm>
          <a:custGeom>
            <a:avLst/>
            <a:gdLst/>
            <a:ahLst/>
            <a:cxnLst/>
            <a:rect l="l" t="t" r="r" b="b"/>
            <a:pathLst>
              <a:path w="1837860" h="776496">
                <a:moveTo>
                  <a:pt x="0" y="0"/>
                </a:moveTo>
                <a:lnTo>
                  <a:pt x="1837860" y="0"/>
                </a:lnTo>
                <a:lnTo>
                  <a:pt x="1837860" y="776496"/>
                </a:lnTo>
                <a:lnTo>
                  <a:pt x="0" y="776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456714" y="5143500"/>
            <a:ext cx="11193730" cy="1059912"/>
            <a:chOff x="0" y="0"/>
            <a:chExt cx="3159385" cy="29915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59385" cy="299156"/>
            </a:xfrm>
            <a:custGeom>
              <a:avLst/>
              <a:gdLst/>
              <a:ahLst/>
              <a:cxnLst/>
              <a:rect l="l" t="t" r="r" b="b"/>
              <a:pathLst>
                <a:path w="3159385" h="299156">
                  <a:moveTo>
                    <a:pt x="69163" y="0"/>
                  </a:moveTo>
                  <a:lnTo>
                    <a:pt x="3090222" y="0"/>
                  </a:lnTo>
                  <a:cubicBezTo>
                    <a:pt x="3128420" y="0"/>
                    <a:pt x="3159385" y="30965"/>
                    <a:pt x="3159385" y="69163"/>
                  </a:cubicBezTo>
                  <a:lnTo>
                    <a:pt x="3159385" y="229993"/>
                  </a:lnTo>
                  <a:cubicBezTo>
                    <a:pt x="3159385" y="268191"/>
                    <a:pt x="3128420" y="299156"/>
                    <a:pt x="3090222" y="299156"/>
                  </a:cubicBezTo>
                  <a:lnTo>
                    <a:pt x="69163" y="299156"/>
                  </a:lnTo>
                  <a:cubicBezTo>
                    <a:pt x="30965" y="299156"/>
                    <a:pt x="0" y="268191"/>
                    <a:pt x="0" y="229993"/>
                  </a:cubicBezTo>
                  <a:lnTo>
                    <a:pt x="0" y="69163"/>
                  </a:lnTo>
                  <a:cubicBezTo>
                    <a:pt x="0" y="30965"/>
                    <a:pt x="30965" y="0"/>
                    <a:pt x="691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3159385" cy="299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456714" y="6584412"/>
            <a:ext cx="11193730" cy="1059912"/>
            <a:chOff x="0" y="0"/>
            <a:chExt cx="3159385" cy="29915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59385" cy="299156"/>
            </a:xfrm>
            <a:custGeom>
              <a:avLst/>
              <a:gdLst/>
              <a:ahLst/>
              <a:cxnLst/>
              <a:rect l="l" t="t" r="r" b="b"/>
              <a:pathLst>
                <a:path w="3159385" h="299156">
                  <a:moveTo>
                    <a:pt x="69163" y="0"/>
                  </a:moveTo>
                  <a:lnTo>
                    <a:pt x="3090222" y="0"/>
                  </a:lnTo>
                  <a:cubicBezTo>
                    <a:pt x="3128420" y="0"/>
                    <a:pt x="3159385" y="30965"/>
                    <a:pt x="3159385" y="69163"/>
                  </a:cubicBezTo>
                  <a:lnTo>
                    <a:pt x="3159385" y="229993"/>
                  </a:lnTo>
                  <a:cubicBezTo>
                    <a:pt x="3159385" y="268191"/>
                    <a:pt x="3128420" y="299156"/>
                    <a:pt x="3090222" y="299156"/>
                  </a:cubicBezTo>
                  <a:lnTo>
                    <a:pt x="69163" y="299156"/>
                  </a:lnTo>
                  <a:cubicBezTo>
                    <a:pt x="30965" y="299156"/>
                    <a:pt x="0" y="268191"/>
                    <a:pt x="0" y="229993"/>
                  </a:cubicBezTo>
                  <a:lnTo>
                    <a:pt x="0" y="69163"/>
                  </a:lnTo>
                  <a:cubicBezTo>
                    <a:pt x="0" y="30965"/>
                    <a:pt x="30965" y="0"/>
                    <a:pt x="691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3159385" cy="299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456714" y="8025324"/>
            <a:ext cx="11193730" cy="1059912"/>
            <a:chOff x="0" y="0"/>
            <a:chExt cx="3159385" cy="2991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59385" cy="299156"/>
            </a:xfrm>
            <a:custGeom>
              <a:avLst/>
              <a:gdLst/>
              <a:ahLst/>
              <a:cxnLst/>
              <a:rect l="l" t="t" r="r" b="b"/>
              <a:pathLst>
                <a:path w="3159385" h="299156">
                  <a:moveTo>
                    <a:pt x="69163" y="0"/>
                  </a:moveTo>
                  <a:lnTo>
                    <a:pt x="3090222" y="0"/>
                  </a:lnTo>
                  <a:cubicBezTo>
                    <a:pt x="3128420" y="0"/>
                    <a:pt x="3159385" y="30965"/>
                    <a:pt x="3159385" y="69163"/>
                  </a:cubicBezTo>
                  <a:lnTo>
                    <a:pt x="3159385" y="229993"/>
                  </a:lnTo>
                  <a:cubicBezTo>
                    <a:pt x="3159385" y="268191"/>
                    <a:pt x="3128420" y="299156"/>
                    <a:pt x="3090222" y="299156"/>
                  </a:cubicBezTo>
                  <a:lnTo>
                    <a:pt x="69163" y="299156"/>
                  </a:lnTo>
                  <a:cubicBezTo>
                    <a:pt x="30965" y="299156"/>
                    <a:pt x="0" y="268191"/>
                    <a:pt x="0" y="229993"/>
                  </a:cubicBezTo>
                  <a:lnTo>
                    <a:pt x="0" y="69163"/>
                  </a:lnTo>
                  <a:cubicBezTo>
                    <a:pt x="0" y="30965"/>
                    <a:pt x="30965" y="0"/>
                    <a:pt x="691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3159385" cy="299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2950522" y="3851588"/>
            <a:ext cx="541564" cy="587062"/>
          </a:xfrm>
          <a:custGeom>
            <a:avLst/>
            <a:gdLst/>
            <a:ahLst/>
            <a:cxnLst/>
            <a:rect l="l" t="t" r="r" b="b"/>
            <a:pathLst>
              <a:path w="541564" h="587062">
                <a:moveTo>
                  <a:pt x="0" y="0"/>
                </a:moveTo>
                <a:lnTo>
                  <a:pt x="541564" y="0"/>
                </a:lnTo>
                <a:lnTo>
                  <a:pt x="541564" y="587062"/>
                </a:lnTo>
                <a:lnTo>
                  <a:pt x="0" y="587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812126" y="5270415"/>
            <a:ext cx="818357" cy="806082"/>
          </a:xfrm>
          <a:custGeom>
            <a:avLst/>
            <a:gdLst/>
            <a:ahLst/>
            <a:cxnLst/>
            <a:rect l="l" t="t" r="r" b="b"/>
            <a:pathLst>
              <a:path w="818357" h="806082">
                <a:moveTo>
                  <a:pt x="0" y="0"/>
                </a:moveTo>
                <a:lnTo>
                  <a:pt x="818357" y="0"/>
                </a:lnTo>
                <a:lnTo>
                  <a:pt x="818357" y="806082"/>
                </a:lnTo>
                <a:lnTo>
                  <a:pt x="0" y="8060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708038" y="6777326"/>
            <a:ext cx="656419" cy="651495"/>
          </a:xfrm>
          <a:custGeom>
            <a:avLst/>
            <a:gdLst/>
            <a:ahLst/>
            <a:cxnLst/>
            <a:rect l="l" t="t" r="r" b="b"/>
            <a:pathLst>
              <a:path w="656419" h="651495">
                <a:moveTo>
                  <a:pt x="0" y="0"/>
                </a:moveTo>
                <a:lnTo>
                  <a:pt x="656418" y="0"/>
                </a:lnTo>
                <a:lnTo>
                  <a:pt x="656418" y="651496"/>
                </a:lnTo>
                <a:lnTo>
                  <a:pt x="0" y="6514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753123" y="8263024"/>
            <a:ext cx="566247" cy="584513"/>
          </a:xfrm>
          <a:custGeom>
            <a:avLst/>
            <a:gdLst/>
            <a:ahLst/>
            <a:cxnLst/>
            <a:rect l="l" t="t" r="r" b="b"/>
            <a:pathLst>
              <a:path w="566247" h="584513">
                <a:moveTo>
                  <a:pt x="0" y="0"/>
                </a:moveTo>
                <a:lnTo>
                  <a:pt x="566248" y="0"/>
                </a:lnTo>
                <a:lnTo>
                  <a:pt x="566248" y="584513"/>
                </a:lnTo>
                <a:lnTo>
                  <a:pt x="0" y="5845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28700" y="710514"/>
            <a:ext cx="983247" cy="1094682"/>
          </a:xfrm>
          <a:custGeom>
            <a:avLst/>
            <a:gdLst/>
            <a:ahLst/>
            <a:cxnLst/>
            <a:rect l="l" t="t" r="r" b="b"/>
            <a:pathLst>
              <a:path w="983247" h="1094682">
                <a:moveTo>
                  <a:pt x="0" y="0"/>
                </a:moveTo>
                <a:lnTo>
                  <a:pt x="983247" y="0"/>
                </a:lnTo>
                <a:lnTo>
                  <a:pt x="983247" y="1094682"/>
                </a:lnTo>
                <a:lnTo>
                  <a:pt x="0" y="10946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3751476" y="3899213"/>
            <a:ext cx="10200963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Implementación de autenticación multifactor (MFA)</a:t>
            </a:r>
          </a:p>
          <a:p>
            <a:pPr algn="l">
              <a:lnSpc>
                <a:spcPts val="3300"/>
              </a:lnSpc>
            </a:pPr>
            <a:endParaRPr lang="en-US" sz="3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28700" y="1967121"/>
            <a:ext cx="10745952" cy="117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CONCLUSIONES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49567" y="1053734"/>
            <a:ext cx="1601909" cy="27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ESDEG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751476" y="5469119"/>
            <a:ext cx="8611313" cy="45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9"/>
              </a:lnSpc>
            </a:pPr>
            <a:r>
              <a:rPr lang="en-US" sz="333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Gestión y mitigación de vulnerabilidades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492086" y="6898737"/>
            <a:ext cx="8611313" cy="45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9"/>
              </a:lnSpc>
            </a:pPr>
            <a:r>
              <a:rPr lang="en-US" sz="333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Desarrollo de políticas de seguridad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92086" y="8139624"/>
            <a:ext cx="9924502" cy="875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9"/>
              </a:lnSpc>
            </a:pPr>
            <a:r>
              <a:rPr lang="en-US" sz="333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Pruebas de penetración y auditorías de seguridad regulares.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5395" y="-183528"/>
            <a:ext cx="20014291" cy="11007860"/>
          </a:xfrm>
          <a:custGeom>
            <a:avLst/>
            <a:gdLst/>
            <a:ahLst/>
            <a:cxnLst/>
            <a:rect l="l" t="t" r="r" b="b"/>
            <a:pathLst>
              <a:path w="20014291" h="11007860">
                <a:moveTo>
                  <a:pt x="0" y="0"/>
                </a:moveTo>
                <a:lnTo>
                  <a:pt x="20014291" y="0"/>
                </a:lnTo>
                <a:lnTo>
                  <a:pt x="20014291" y="11007861"/>
                </a:lnTo>
                <a:lnTo>
                  <a:pt x="0" y="11007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t="-5713" r="-5713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7191607" y="-809393"/>
            <a:ext cx="3904785" cy="18288000"/>
            <a:chOff x="0" y="0"/>
            <a:chExt cx="102842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8421" cy="4816592"/>
            </a:xfrm>
            <a:custGeom>
              <a:avLst/>
              <a:gdLst/>
              <a:ahLst/>
              <a:cxnLst/>
              <a:rect l="l" t="t" r="r" b="b"/>
              <a:pathLst>
                <a:path w="1028421" h="4816592">
                  <a:moveTo>
                    <a:pt x="0" y="0"/>
                  </a:moveTo>
                  <a:lnTo>
                    <a:pt x="1028421" y="0"/>
                  </a:lnTo>
                  <a:lnTo>
                    <a:pt x="1028421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0329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28421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421440" y="1028700"/>
            <a:ext cx="1837860" cy="776496"/>
          </a:xfrm>
          <a:custGeom>
            <a:avLst/>
            <a:gdLst/>
            <a:ahLst/>
            <a:cxnLst/>
            <a:rect l="l" t="t" r="r" b="b"/>
            <a:pathLst>
              <a:path w="1837860" h="776496">
                <a:moveTo>
                  <a:pt x="0" y="0"/>
                </a:moveTo>
                <a:lnTo>
                  <a:pt x="1837860" y="0"/>
                </a:lnTo>
                <a:lnTo>
                  <a:pt x="1837860" y="776496"/>
                </a:lnTo>
                <a:lnTo>
                  <a:pt x="0" y="776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760394"/>
            <a:ext cx="983247" cy="1094682"/>
          </a:xfrm>
          <a:custGeom>
            <a:avLst/>
            <a:gdLst/>
            <a:ahLst/>
            <a:cxnLst/>
            <a:rect l="l" t="t" r="r" b="b"/>
            <a:pathLst>
              <a:path w="983247" h="1094682">
                <a:moveTo>
                  <a:pt x="0" y="0"/>
                </a:moveTo>
                <a:lnTo>
                  <a:pt x="983247" y="0"/>
                </a:lnTo>
                <a:lnTo>
                  <a:pt x="983247" y="1094681"/>
                </a:lnTo>
                <a:lnTo>
                  <a:pt x="0" y="1094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51476" y="5724337"/>
            <a:ext cx="10745952" cy="117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GRACIAS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49567" y="1053734"/>
            <a:ext cx="1601909" cy="27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ESDEG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74656"/>
            <a:chOff x="0" y="0"/>
            <a:chExt cx="2833290" cy="941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941123"/>
            </a:xfrm>
            <a:custGeom>
              <a:avLst/>
              <a:gdLst/>
              <a:ahLst/>
              <a:cxnLst/>
              <a:rect l="l" t="t" r="r" b="b"/>
              <a:pathLst>
                <a:path w="2833290" h="941123">
                  <a:moveTo>
                    <a:pt x="0" y="0"/>
                  </a:moveTo>
                  <a:lnTo>
                    <a:pt x="2833290" y="0"/>
                  </a:lnTo>
                  <a:lnTo>
                    <a:pt x="2833290" y="941123"/>
                  </a:lnTo>
                  <a:lnTo>
                    <a:pt x="0" y="941123"/>
                  </a:lnTo>
                  <a:close/>
                </a:path>
              </a:pathLst>
            </a:custGeom>
            <a:blipFill>
              <a:blip r:embed="rId2"/>
              <a:stretch>
                <a:fillRect t="-17737" b="-1773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97525" cy="6074656"/>
            <a:chOff x="0" y="0"/>
            <a:chExt cx="4819101" cy="15999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9101" cy="1599909"/>
            </a:xfrm>
            <a:custGeom>
              <a:avLst/>
              <a:gdLst/>
              <a:ahLst/>
              <a:cxnLst/>
              <a:rect l="l" t="t" r="r" b="b"/>
              <a:pathLst>
                <a:path w="4819101" h="1599909">
                  <a:moveTo>
                    <a:pt x="0" y="0"/>
                  </a:moveTo>
                  <a:lnTo>
                    <a:pt x="4819101" y="0"/>
                  </a:lnTo>
                  <a:lnTo>
                    <a:pt x="4819101" y="1599909"/>
                  </a:lnTo>
                  <a:lnTo>
                    <a:pt x="0" y="1599909"/>
                  </a:lnTo>
                  <a:close/>
                </a:path>
              </a:pathLst>
            </a:custGeom>
            <a:gradFill rotWithShape="1">
              <a:gsLst>
                <a:gs pos="0">
                  <a:srgbClr val="0C0C0C">
                    <a:alpha val="38000"/>
                  </a:srgbClr>
                </a:gs>
                <a:gs pos="100000">
                  <a:srgbClr val="0C0C0C">
                    <a:alpha val="7600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4819101" cy="1561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1028700"/>
            <a:ext cx="1786297" cy="754711"/>
          </a:xfrm>
          <a:custGeom>
            <a:avLst/>
            <a:gdLst/>
            <a:ahLst/>
            <a:cxnLst/>
            <a:rect l="l" t="t" r="r" b="b"/>
            <a:pathLst>
              <a:path w="1786297" h="754711">
                <a:moveTo>
                  <a:pt x="0" y="0"/>
                </a:moveTo>
                <a:lnTo>
                  <a:pt x="1786297" y="0"/>
                </a:lnTo>
                <a:lnTo>
                  <a:pt x="1786297" y="754711"/>
                </a:lnTo>
                <a:lnTo>
                  <a:pt x="0" y="754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903555" y="988285"/>
            <a:ext cx="656634" cy="638899"/>
          </a:xfrm>
          <a:custGeom>
            <a:avLst/>
            <a:gdLst/>
            <a:ahLst/>
            <a:cxnLst/>
            <a:rect l="l" t="t" r="r" b="b"/>
            <a:pathLst>
              <a:path w="656634" h="638899">
                <a:moveTo>
                  <a:pt x="0" y="0"/>
                </a:moveTo>
                <a:lnTo>
                  <a:pt x="656634" y="0"/>
                </a:lnTo>
                <a:lnTo>
                  <a:pt x="656634" y="638899"/>
                </a:lnTo>
                <a:lnTo>
                  <a:pt x="0" y="6388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42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935021" y="1701500"/>
            <a:ext cx="10427482" cy="97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INTEGRANTES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657391" y="1177559"/>
            <a:ext cx="1601909" cy="27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ESDEG</a:t>
            </a:r>
          </a:p>
        </p:txBody>
      </p:sp>
      <p:grpSp>
        <p:nvGrpSpPr>
          <p:cNvPr id="32" name="Group 8">
            <a:extLst>
              <a:ext uri="{FF2B5EF4-FFF2-40B4-BE49-F238E27FC236}">
                <a16:creationId xmlns:a16="http://schemas.microsoft.com/office/drawing/2014/main" id="{096A8A14-42D6-BC59-CCF7-BE05A922CA70}"/>
              </a:ext>
            </a:extLst>
          </p:cNvPr>
          <p:cNvGrpSpPr/>
          <p:nvPr/>
        </p:nvGrpSpPr>
        <p:grpSpPr>
          <a:xfrm>
            <a:off x="115192" y="3145972"/>
            <a:ext cx="3772243" cy="3772243"/>
            <a:chOff x="0" y="0"/>
            <a:chExt cx="812800" cy="812800"/>
          </a:xfrm>
        </p:grpSpPr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E9D107CC-3FAD-AA8C-8953-E503B339AE1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2B5BA091-69E5-2B3A-AAA2-4FC94A4439D0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12">
            <a:extLst>
              <a:ext uri="{FF2B5EF4-FFF2-40B4-BE49-F238E27FC236}">
                <a16:creationId xmlns:a16="http://schemas.microsoft.com/office/drawing/2014/main" id="{3B8DB6E9-C5FD-0723-AC88-E0A2B2F98393}"/>
              </a:ext>
            </a:extLst>
          </p:cNvPr>
          <p:cNvGrpSpPr/>
          <p:nvPr/>
        </p:nvGrpSpPr>
        <p:grpSpPr>
          <a:xfrm>
            <a:off x="0" y="3174547"/>
            <a:ext cx="4002627" cy="3772243"/>
            <a:chOff x="0" y="0"/>
            <a:chExt cx="6737817" cy="6350000"/>
          </a:xfrm>
        </p:grpSpPr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FF6F1BB9-35B9-26C1-81C8-656498A24CA7}"/>
                </a:ext>
              </a:extLst>
            </p:cNvPr>
            <p:cNvSpPr/>
            <p:nvPr/>
          </p:nvSpPr>
          <p:spPr>
            <a:xfrm>
              <a:off x="574062" y="537210"/>
              <a:ext cx="5576217" cy="5255260"/>
            </a:xfrm>
            <a:custGeom>
              <a:avLst/>
              <a:gdLst/>
              <a:ahLst/>
              <a:cxnLst/>
              <a:rect l="l" t="t" r="r" b="b"/>
              <a:pathLst>
                <a:path w="5576217" h="5255260">
                  <a:moveTo>
                    <a:pt x="2788109" y="0"/>
                  </a:moveTo>
                  <a:cubicBezTo>
                    <a:pt x="1248279" y="0"/>
                    <a:pt x="0" y="1176430"/>
                    <a:pt x="0" y="2627630"/>
                  </a:cubicBezTo>
                  <a:cubicBezTo>
                    <a:pt x="0" y="4078830"/>
                    <a:pt x="1248279" y="5255260"/>
                    <a:pt x="2788109" y="5255260"/>
                  </a:cubicBezTo>
                  <a:cubicBezTo>
                    <a:pt x="4327938" y="5255260"/>
                    <a:pt x="5576217" y="4078830"/>
                    <a:pt x="5576217" y="2627630"/>
                  </a:cubicBezTo>
                  <a:cubicBezTo>
                    <a:pt x="5576217" y="1176430"/>
                    <a:pt x="4327938" y="0"/>
                    <a:pt x="2788109" y="0"/>
                  </a:cubicBezTo>
                  <a:close/>
                </a:path>
              </a:pathLst>
            </a:custGeom>
            <a:blipFill>
              <a:blip r:embed="rId6"/>
              <a:stretch>
                <a:fillRect b="-21442"/>
              </a:stretch>
            </a:blipFill>
          </p:spPr>
        </p:sp>
      </p:grpSp>
      <p:grpSp>
        <p:nvGrpSpPr>
          <p:cNvPr id="37" name="Group 14">
            <a:extLst>
              <a:ext uri="{FF2B5EF4-FFF2-40B4-BE49-F238E27FC236}">
                <a16:creationId xmlns:a16="http://schemas.microsoft.com/office/drawing/2014/main" id="{340BBC56-1441-01BE-8230-A47D7F068859}"/>
              </a:ext>
            </a:extLst>
          </p:cNvPr>
          <p:cNvGrpSpPr/>
          <p:nvPr/>
        </p:nvGrpSpPr>
        <p:grpSpPr>
          <a:xfrm>
            <a:off x="4928010" y="3184072"/>
            <a:ext cx="3772243" cy="3772243"/>
            <a:chOff x="0" y="0"/>
            <a:chExt cx="812800" cy="812800"/>
          </a:xfrm>
        </p:grpSpPr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9363583E-FE21-8352-CF2F-75CC9983B7E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39" name="TextBox 16">
              <a:extLst>
                <a:ext uri="{FF2B5EF4-FFF2-40B4-BE49-F238E27FC236}">
                  <a16:creationId xmlns:a16="http://schemas.microsoft.com/office/drawing/2014/main" id="{597DEC3E-D53C-6DCC-B945-A00614EDD741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17">
            <a:extLst>
              <a:ext uri="{FF2B5EF4-FFF2-40B4-BE49-F238E27FC236}">
                <a16:creationId xmlns:a16="http://schemas.microsoft.com/office/drawing/2014/main" id="{128C3EA4-A041-8D6D-8ECD-00528491C0DF}"/>
              </a:ext>
            </a:extLst>
          </p:cNvPr>
          <p:cNvGrpSpPr/>
          <p:nvPr/>
        </p:nvGrpSpPr>
        <p:grpSpPr>
          <a:xfrm>
            <a:off x="14163723" y="3257378"/>
            <a:ext cx="3772243" cy="3772243"/>
            <a:chOff x="0" y="0"/>
            <a:chExt cx="812800" cy="812800"/>
          </a:xfrm>
        </p:grpSpPr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8E7D308A-3B7F-FDAE-4FF3-A2885ECADB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42" name="TextBox 19">
              <a:extLst>
                <a:ext uri="{FF2B5EF4-FFF2-40B4-BE49-F238E27FC236}">
                  <a16:creationId xmlns:a16="http://schemas.microsoft.com/office/drawing/2014/main" id="{A7A5E8A7-C66D-3435-BFF5-E0083573CB68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20">
            <a:extLst>
              <a:ext uri="{FF2B5EF4-FFF2-40B4-BE49-F238E27FC236}">
                <a16:creationId xmlns:a16="http://schemas.microsoft.com/office/drawing/2014/main" id="{AE84A817-7DD7-C59C-6BAE-A2AD57314BEF}"/>
              </a:ext>
            </a:extLst>
          </p:cNvPr>
          <p:cNvGrpSpPr/>
          <p:nvPr/>
        </p:nvGrpSpPr>
        <p:grpSpPr>
          <a:xfrm>
            <a:off x="4821614" y="3184072"/>
            <a:ext cx="4002627" cy="3772243"/>
            <a:chOff x="0" y="0"/>
            <a:chExt cx="6737817" cy="6350000"/>
          </a:xfrm>
        </p:grpSpPr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8B32F0CC-C296-BAC6-5A79-1BF111454D32}"/>
                </a:ext>
              </a:extLst>
            </p:cNvPr>
            <p:cNvSpPr/>
            <p:nvPr/>
          </p:nvSpPr>
          <p:spPr>
            <a:xfrm>
              <a:off x="574062" y="537210"/>
              <a:ext cx="5576217" cy="5255260"/>
            </a:xfrm>
            <a:custGeom>
              <a:avLst/>
              <a:gdLst/>
              <a:ahLst/>
              <a:cxnLst/>
              <a:rect l="l" t="t" r="r" b="b"/>
              <a:pathLst>
                <a:path w="5576217" h="5255260">
                  <a:moveTo>
                    <a:pt x="2788109" y="0"/>
                  </a:moveTo>
                  <a:cubicBezTo>
                    <a:pt x="1248279" y="0"/>
                    <a:pt x="0" y="1176430"/>
                    <a:pt x="0" y="2627630"/>
                  </a:cubicBezTo>
                  <a:cubicBezTo>
                    <a:pt x="0" y="4078830"/>
                    <a:pt x="1248279" y="5255260"/>
                    <a:pt x="2788109" y="5255260"/>
                  </a:cubicBezTo>
                  <a:cubicBezTo>
                    <a:pt x="4327938" y="5255260"/>
                    <a:pt x="5576217" y="4078830"/>
                    <a:pt x="5576217" y="2627630"/>
                  </a:cubicBezTo>
                  <a:cubicBezTo>
                    <a:pt x="5576217" y="1176430"/>
                    <a:pt x="4327938" y="0"/>
                    <a:pt x="2788109" y="0"/>
                  </a:cubicBezTo>
                  <a:close/>
                </a:path>
              </a:pathLst>
            </a:custGeom>
            <a:blipFill>
              <a:blip r:embed="rId7"/>
              <a:stretch>
                <a:fillRect t="-9302" b="-19634"/>
              </a:stretch>
            </a:blipFill>
          </p:spPr>
        </p:sp>
      </p:grpSp>
      <p:grpSp>
        <p:nvGrpSpPr>
          <p:cNvPr id="45" name="Group 22">
            <a:extLst>
              <a:ext uri="{FF2B5EF4-FFF2-40B4-BE49-F238E27FC236}">
                <a16:creationId xmlns:a16="http://schemas.microsoft.com/office/drawing/2014/main" id="{B09C2D97-4F0A-A16C-F94B-8AD17403DC88}"/>
              </a:ext>
            </a:extLst>
          </p:cNvPr>
          <p:cNvGrpSpPr/>
          <p:nvPr/>
        </p:nvGrpSpPr>
        <p:grpSpPr>
          <a:xfrm>
            <a:off x="14048531" y="3266903"/>
            <a:ext cx="4002627" cy="3772243"/>
            <a:chOff x="0" y="0"/>
            <a:chExt cx="6737817" cy="6350000"/>
          </a:xfrm>
        </p:grpSpPr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C79AB8DF-2A52-2A51-6488-656E14CCA216}"/>
                </a:ext>
              </a:extLst>
            </p:cNvPr>
            <p:cNvSpPr/>
            <p:nvPr/>
          </p:nvSpPr>
          <p:spPr>
            <a:xfrm>
              <a:off x="574062" y="537210"/>
              <a:ext cx="5576217" cy="5255260"/>
            </a:xfrm>
            <a:custGeom>
              <a:avLst/>
              <a:gdLst/>
              <a:ahLst/>
              <a:cxnLst/>
              <a:rect l="l" t="t" r="r" b="b"/>
              <a:pathLst>
                <a:path w="5576217" h="5255260">
                  <a:moveTo>
                    <a:pt x="2788109" y="0"/>
                  </a:moveTo>
                  <a:cubicBezTo>
                    <a:pt x="1248279" y="0"/>
                    <a:pt x="0" y="1176430"/>
                    <a:pt x="0" y="2627630"/>
                  </a:cubicBezTo>
                  <a:cubicBezTo>
                    <a:pt x="0" y="4078830"/>
                    <a:pt x="1248279" y="5255260"/>
                    <a:pt x="2788109" y="5255260"/>
                  </a:cubicBezTo>
                  <a:cubicBezTo>
                    <a:pt x="4327938" y="5255260"/>
                    <a:pt x="5576217" y="4078830"/>
                    <a:pt x="5576217" y="2627630"/>
                  </a:cubicBezTo>
                  <a:cubicBezTo>
                    <a:pt x="5576217" y="1176430"/>
                    <a:pt x="4327938" y="0"/>
                    <a:pt x="2788109" y="0"/>
                  </a:cubicBezTo>
                  <a:close/>
                </a:path>
              </a:pathLst>
            </a:custGeom>
            <a:blipFill>
              <a:blip r:embed="rId8"/>
              <a:stretch>
                <a:fillRect t="-10473" b="-10473"/>
              </a:stretch>
            </a:blipFill>
          </p:spPr>
        </p:sp>
      </p:grpSp>
      <p:grpSp>
        <p:nvGrpSpPr>
          <p:cNvPr id="47" name="Group 24">
            <a:extLst>
              <a:ext uri="{FF2B5EF4-FFF2-40B4-BE49-F238E27FC236}">
                <a16:creationId xmlns:a16="http://schemas.microsoft.com/office/drawing/2014/main" id="{D493C580-8C0C-AA29-5C27-2B3DF3478C82}"/>
              </a:ext>
            </a:extLst>
          </p:cNvPr>
          <p:cNvGrpSpPr/>
          <p:nvPr/>
        </p:nvGrpSpPr>
        <p:grpSpPr>
          <a:xfrm>
            <a:off x="9739370" y="3174547"/>
            <a:ext cx="3772243" cy="3772243"/>
            <a:chOff x="0" y="0"/>
            <a:chExt cx="812800" cy="812800"/>
          </a:xfrm>
        </p:grpSpPr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62B20F7F-0EB6-D56F-5275-C02699FD03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49" name="TextBox 26">
              <a:extLst>
                <a:ext uri="{FF2B5EF4-FFF2-40B4-BE49-F238E27FC236}">
                  <a16:creationId xmlns:a16="http://schemas.microsoft.com/office/drawing/2014/main" id="{4C58411A-F159-3239-A632-51B555AE0253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28">
            <a:extLst>
              <a:ext uri="{FF2B5EF4-FFF2-40B4-BE49-F238E27FC236}">
                <a16:creationId xmlns:a16="http://schemas.microsoft.com/office/drawing/2014/main" id="{2A14328C-90A7-2DED-C6A4-ED6F7229F13F}"/>
              </a:ext>
            </a:extLst>
          </p:cNvPr>
          <p:cNvSpPr txBox="1"/>
          <p:nvPr/>
        </p:nvSpPr>
        <p:spPr>
          <a:xfrm>
            <a:off x="4928010" y="7272706"/>
            <a:ext cx="3930774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CC RUBEN CONTRERAS </a:t>
            </a:r>
          </a:p>
        </p:txBody>
      </p:sp>
      <p:sp>
        <p:nvSpPr>
          <p:cNvPr id="51" name="TextBox 29">
            <a:extLst>
              <a:ext uri="{FF2B5EF4-FFF2-40B4-BE49-F238E27FC236}">
                <a16:creationId xmlns:a16="http://schemas.microsoft.com/office/drawing/2014/main" id="{1FBE1AD9-FA57-C867-AEF8-AD681EAEDC9D}"/>
              </a:ext>
            </a:extLst>
          </p:cNvPr>
          <p:cNvSpPr txBox="1"/>
          <p:nvPr/>
        </p:nvSpPr>
        <p:spPr>
          <a:xfrm>
            <a:off x="14560248" y="7305414"/>
            <a:ext cx="3118167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MY FABIAN CANO</a:t>
            </a:r>
          </a:p>
        </p:txBody>
      </p:sp>
      <p:sp>
        <p:nvSpPr>
          <p:cNvPr id="52" name="TextBox 30">
            <a:extLst>
              <a:ext uri="{FF2B5EF4-FFF2-40B4-BE49-F238E27FC236}">
                <a16:creationId xmlns:a16="http://schemas.microsoft.com/office/drawing/2014/main" id="{D320B7B0-3E98-9C81-0E9F-F50D2BBE65F8}"/>
              </a:ext>
            </a:extLst>
          </p:cNvPr>
          <p:cNvSpPr txBox="1"/>
          <p:nvPr/>
        </p:nvSpPr>
        <p:spPr>
          <a:xfrm>
            <a:off x="609585" y="7272706"/>
            <a:ext cx="2783458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MY MANUEL REY</a:t>
            </a:r>
          </a:p>
        </p:txBody>
      </p:sp>
      <p:sp>
        <p:nvSpPr>
          <p:cNvPr id="53" name="TextBox 32">
            <a:extLst>
              <a:ext uri="{FF2B5EF4-FFF2-40B4-BE49-F238E27FC236}">
                <a16:creationId xmlns:a16="http://schemas.microsoft.com/office/drawing/2014/main" id="{93365548-2C5D-E293-DC4C-5FA236C43490}"/>
              </a:ext>
            </a:extLst>
          </p:cNvPr>
          <p:cNvSpPr txBox="1"/>
          <p:nvPr/>
        </p:nvSpPr>
        <p:spPr>
          <a:xfrm>
            <a:off x="9719406" y="7272706"/>
            <a:ext cx="4079745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MY ARTURO MAHECHA</a:t>
            </a:r>
          </a:p>
        </p:txBody>
      </p:sp>
      <p:grpSp>
        <p:nvGrpSpPr>
          <p:cNvPr id="54" name="Group 33">
            <a:extLst>
              <a:ext uri="{FF2B5EF4-FFF2-40B4-BE49-F238E27FC236}">
                <a16:creationId xmlns:a16="http://schemas.microsoft.com/office/drawing/2014/main" id="{3C74A5CC-C664-06C1-76AE-7AFC4A773F7F}"/>
              </a:ext>
            </a:extLst>
          </p:cNvPr>
          <p:cNvGrpSpPr/>
          <p:nvPr/>
        </p:nvGrpSpPr>
        <p:grpSpPr>
          <a:xfrm>
            <a:off x="9643391" y="3145972"/>
            <a:ext cx="4002627" cy="3772243"/>
            <a:chOff x="0" y="0"/>
            <a:chExt cx="6737817" cy="6350000"/>
          </a:xfrm>
        </p:grpSpPr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4735B64A-B345-EEFF-CF5E-867B3904C95F}"/>
                </a:ext>
              </a:extLst>
            </p:cNvPr>
            <p:cNvSpPr/>
            <p:nvPr/>
          </p:nvSpPr>
          <p:spPr>
            <a:xfrm>
              <a:off x="574062" y="537210"/>
              <a:ext cx="5576217" cy="5255260"/>
            </a:xfrm>
            <a:custGeom>
              <a:avLst/>
              <a:gdLst/>
              <a:ahLst/>
              <a:cxnLst/>
              <a:rect l="l" t="t" r="r" b="b"/>
              <a:pathLst>
                <a:path w="5576217" h="5255260">
                  <a:moveTo>
                    <a:pt x="2788109" y="0"/>
                  </a:moveTo>
                  <a:cubicBezTo>
                    <a:pt x="1248279" y="0"/>
                    <a:pt x="0" y="1176430"/>
                    <a:pt x="0" y="2627630"/>
                  </a:cubicBezTo>
                  <a:cubicBezTo>
                    <a:pt x="0" y="4078830"/>
                    <a:pt x="1248279" y="5255260"/>
                    <a:pt x="2788109" y="5255260"/>
                  </a:cubicBezTo>
                  <a:cubicBezTo>
                    <a:pt x="4327938" y="5255260"/>
                    <a:pt x="5576217" y="4078830"/>
                    <a:pt x="5576217" y="2627630"/>
                  </a:cubicBezTo>
                  <a:cubicBezTo>
                    <a:pt x="5576217" y="1176430"/>
                    <a:pt x="4327938" y="0"/>
                    <a:pt x="2788109" y="0"/>
                  </a:cubicBezTo>
                  <a:close/>
                </a:path>
              </a:pathLst>
            </a:custGeom>
            <a:blipFill>
              <a:blip r:embed="rId9"/>
              <a:stretch>
                <a:fillRect t="-4815" b="-16623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-44540"/>
            <a:ext cx="18288000" cy="7836192"/>
            <a:chOff x="0" y="0"/>
            <a:chExt cx="4816593" cy="2063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3853"/>
            </a:xfrm>
            <a:custGeom>
              <a:avLst/>
              <a:gdLst/>
              <a:ahLst/>
              <a:cxnLst/>
              <a:rect l="l" t="t" r="r" b="b"/>
              <a:pathLst>
                <a:path w="4816592" h="2063853">
                  <a:moveTo>
                    <a:pt x="0" y="0"/>
                  </a:moveTo>
                  <a:lnTo>
                    <a:pt x="4816592" y="0"/>
                  </a:lnTo>
                  <a:lnTo>
                    <a:pt x="4816592" y="2063853"/>
                  </a:lnTo>
                  <a:lnTo>
                    <a:pt x="0" y="2063853"/>
                  </a:ln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0329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1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05663" y="-342621"/>
            <a:ext cx="15476674" cy="3941818"/>
            <a:chOff x="0" y="0"/>
            <a:chExt cx="2486621" cy="6333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86621" cy="633328"/>
            </a:xfrm>
            <a:custGeom>
              <a:avLst/>
              <a:gdLst/>
              <a:ahLst/>
              <a:cxnLst/>
              <a:rect l="l" t="t" r="r" b="b"/>
              <a:pathLst>
                <a:path w="2486621" h="633328">
                  <a:moveTo>
                    <a:pt x="19509" y="0"/>
                  </a:moveTo>
                  <a:lnTo>
                    <a:pt x="2467112" y="0"/>
                  </a:lnTo>
                  <a:cubicBezTo>
                    <a:pt x="2477886" y="0"/>
                    <a:pt x="2486621" y="8734"/>
                    <a:pt x="2486621" y="19509"/>
                  </a:cubicBezTo>
                  <a:lnTo>
                    <a:pt x="2486621" y="613819"/>
                  </a:lnTo>
                  <a:cubicBezTo>
                    <a:pt x="2486621" y="624593"/>
                    <a:pt x="2477886" y="633328"/>
                    <a:pt x="2467112" y="633328"/>
                  </a:cubicBezTo>
                  <a:lnTo>
                    <a:pt x="19509" y="633328"/>
                  </a:lnTo>
                  <a:cubicBezTo>
                    <a:pt x="8734" y="633328"/>
                    <a:pt x="0" y="624593"/>
                    <a:pt x="0" y="613819"/>
                  </a:cubicBezTo>
                  <a:lnTo>
                    <a:pt x="0" y="19509"/>
                  </a:lnTo>
                  <a:cubicBezTo>
                    <a:pt x="0" y="8734"/>
                    <a:pt x="8734" y="0"/>
                    <a:pt x="19509" y="0"/>
                  </a:cubicBezTo>
                  <a:close/>
                </a:path>
              </a:pathLst>
            </a:custGeom>
            <a:blipFill>
              <a:blip r:embed="rId2"/>
              <a:stretch>
                <a:fillRect t="-48156" b="-48156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5116210" y="4661738"/>
            <a:ext cx="1766127" cy="746188"/>
          </a:xfrm>
          <a:custGeom>
            <a:avLst/>
            <a:gdLst/>
            <a:ahLst/>
            <a:cxnLst/>
            <a:rect l="l" t="t" r="r" b="b"/>
            <a:pathLst>
              <a:path w="1766127" h="746188">
                <a:moveTo>
                  <a:pt x="0" y="0"/>
                </a:moveTo>
                <a:lnTo>
                  <a:pt x="1766127" y="0"/>
                </a:lnTo>
                <a:lnTo>
                  <a:pt x="1766127" y="746189"/>
                </a:lnTo>
                <a:lnTo>
                  <a:pt x="0" y="7461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361349" y="6929751"/>
            <a:ext cx="9483017" cy="2101001"/>
            <a:chOff x="0" y="0"/>
            <a:chExt cx="2497585" cy="5533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7585" cy="553350"/>
            </a:xfrm>
            <a:custGeom>
              <a:avLst/>
              <a:gdLst/>
              <a:ahLst/>
              <a:cxnLst/>
              <a:rect l="l" t="t" r="r" b="b"/>
              <a:pathLst>
                <a:path w="2497585" h="553350">
                  <a:moveTo>
                    <a:pt x="19594" y="0"/>
                  </a:moveTo>
                  <a:lnTo>
                    <a:pt x="2477991" y="0"/>
                  </a:lnTo>
                  <a:cubicBezTo>
                    <a:pt x="2483188" y="0"/>
                    <a:pt x="2488171" y="2064"/>
                    <a:pt x="2491846" y="5739"/>
                  </a:cubicBezTo>
                  <a:cubicBezTo>
                    <a:pt x="2495520" y="9413"/>
                    <a:pt x="2497585" y="14397"/>
                    <a:pt x="2497585" y="19594"/>
                  </a:cubicBezTo>
                  <a:lnTo>
                    <a:pt x="2497585" y="533756"/>
                  </a:lnTo>
                  <a:cubicBezTo>
                    <a:pt x="2497585" y="544578"/>
                    <a:pt x="2488812" y="553350"/>
                    <a:pt x="2477991" y="553350"/>
                  </a:cubicBezTo>
                  <a:lnTo>
                    <a:pt x="19594" y="553350"/>
                  </a:lnTo>
                  <a:cubicBezTo>
                    <a:pt x="8772" y="553350"/>
                    <a:pt x="0" y="544578"/>
                    <a:pt x="0" y="533756"/>
                  </a:cubicBezTo>
                  <a:lnTo>
                    <a:pt x="0" y="19594"/>
                  </a:lnTo>
                  <a:cubicBezTo>
                    <a:pt x="0" y="8772"/>
                    <a:pt x="8772" y="0"/>
                    <a:pt x="1959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497585" cy="553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09597" y="7905228"/>
            <a:ext cx="514154" cy="623218"/>
          </a:xfrm>
          <a:custGeom>
            <a:avLst/>
            <a:gdLst/>
            <a:ahLst/>
            <a:cxnLst/>
            <a:rect l="l" t="t" r="r" b="b"/>
            <a:pathLst>
              <a:path w="514154" h="623218">
                <a:moveTo>
                  <a:pt x="0" y="0"/>
                </a:moveTo>
                <a:lnTo>
                  <a:pt x="514154" y="0"/>
                </a:lnTo>
                <a:lnTo>
                  <a:pt x="514154" y="623217"/>
                </a:lnTo>
                <a:lnTo>
                  <a:pt x="0" y="6232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34166" y="7175373"/>
            <a:ext cx="589585" cy="556420"/>
          </a:xfrm>
          <a:custGeom>
            <a:avLst/>
            <a:gdLst/>
            <a:ahLst/>
            <a:cxnLst/>
            <a:rect l="l" t="t" r="r" b="b"/>
            <a:pathLst>
              <a:path w="589585" h="556420">
                <a:moveTo>
                  <a:pt x="0" y="0"/>
                </a:moveTo>
                <a:lnTo>
                  <a:pt x="589585" y="0"/>
                </a:lnTo>
                <a:lnTo>
                  <a:pt x="589585" y="556420"/>
                </a:lnTo>
                <a:lnTo>
                  <a:pt x="0" y="5564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590090" y="5407927"/>
            <a:ext cx="3629981" cy="4156467"/>
          </a:xfrm>
          <a:custGeom>
            <a:avLst/>
            <a:gdLst/>
            <a:ahLst/>
            <a:cxnLst/>
            <a:rect l="l" t="t" r="r" b="b"/>
            <a:pathLst>
              <a:path w="3629981" h="4156467">
                <a:moveTo>
                  <a:pt x="0" y="0"/>
                </a:moveTo>
                <a:lnTo>
                  <a:pt x="3629981" y="0"/>
                </a:lnTo>
                <a:lnTo>
                  <a:pt x="3629981" y="4156467"/>
                </a:lnTo>
                <a:lnTo>
                  <a:pt x="0" y="41564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05663" y="4610016"/>
            <a:ext cx="9632432" cy="97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INTRODUCCIÓN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5663" y="5793893"/>
            <a:ext cx="9632432" cy="109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 b="1">
                <a:solidFill>
                  <a:srgbClr val="42A9F4"/>
                </a:solidFill>
                <a:latin typeface="Roboto Bold"/>
                <a:ea typeface="Roboto Bold"/>
                <a:cs typeface="Roboto Bold"/>
                <a:sym typeface="Roboto Bold"/>
              </a:rPr>
              <a:t>Evaluación de riesgos cibernéticos en una institución de educación superior con múltiples sucursales.</a:t>
            </a:r>
          </a:p>
          <a:p>
            <a:pPr algn="l">
              <a:lnSpc>
                <a:spcPts val="2799"/>
              </a:lnSpc>
            </a:pPr>
            <a:endParaRPr lang="en-US" sz="2799" b="1">
              <a:solidFill>
                <a:srgbClr val="42A9F4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99951" y="7175373"/>
            <a:ext cx="8460140" cy="208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4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Plataformas: LMS, bases de datos académicas y administrativas, plataformas de investigación.</a:t>
            </a:r>
          </a:p>
          <a:p>
            <a:pPr algn="l">
              <a:lnSpc>
                <a:spcPts val="2394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394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Aplicación de estándares como STRIDE, NIST y ISO 27001.</a:t>
            </a:r>
          </a:p>
          <a:p>
            <a:pPr algn="l">
              <a:lnSpc>
                <a:spcPts val="2394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394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394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425499" cy="10287000"/>
            <a:chOff x="0" y="0"/>
            <a:chExt cx="169231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2312" cy="2709333"/>
            </a:xfrm>
            <a:custGeom>
              <a:avLst/>
              <a:gdLst/>
              <a:ahLst/>
              <a:cxnLst/>
              <a:rect l="l" t="t" r="r" b="b"/>
              <a:pathLst>
                <a:path w="1692312" h="2709333">
                  <a:moveTo>
                    <a:pt x="0" y="0"/>
                  </a:moveTo>
                  <a:lnTo>
                    <a:pt x="1692312" y="0"/>
                  </a:lnTo>
                  <a:lnTo>
                    <a:pt x="169231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100000"/>
                  </a:srgbClr>
                </a:gs>
                <a:gs pos="100000">
                  <a:srgbClr val="003297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9231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288583" y="-258630"/>
            <a:ext cx="11488495" cy="4861869"/>
          </a:xfrm>
          <a:custGeom>
            <a:avLst/>
            <a:gdLst/>
            <a:ahLst/>
            <a:cxnLst/>
            <a:rect l="l" t="t" r="r" b="b"/>
            <a:pathLst>
              <a:path w="11488495" h="4861869">
                <a:moveTo>
                  <a:pt x="0" y="0"/>
                </a:moveTo>
                <a:lnTo>
                  <a:pt x="11488496" y="0"/>
                </a:lnTo>
                <a:lnTo>
                  <a:pt x="11488496" y="4861869"/>
                </a:lnTo>
                <a:lnTo>
                  <a:pt x="0" y="48618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36" t="-38944" b="-2750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288583" y="8244029"/>
            <a:ext cx="9500035" cy="771311"/>
            <a:chOff x="0" y="0"/>
            <a:chExt cx="2502067" cy="2031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02067" cy="203144"/>
            </a:xfrm>
            <a:custGeom>
              <a:avLst/>
              <a:gdLst/>
              <a:ahLst/>
              <a:cxnLst/>
              <a:rect l="l" t="t" r="r" b="b"/>
              <a:pathLst>
                <a:path w="2502067" h="203144">
                  <a:moveTo>
                    <a:pt x="74974" y="0"/>
                  </a:moveTo>
                  <a:lnTo>
                    <a:pt x="2427093" y="0"/>
                  </a:lnTo>
                  <a:cubicBezTo>
                    <a:pt x="2446977" y="0"/>
                    <a:pt x="2466047" y="7899"/>
                    <a:pt x="2480108" y="21959"/>
                  </a:cubicBezTo>
                  <a:cubicBezTo>
                    <a:pt x="2494168" y="36020"/>
                    <a:pt x="2502067" y="55090"/>
                    <a:pt x="2502067" y="74974"/>
                  </a:cubicBezTo>
                  <a:lnTo>
                    <a:pt x="2502067" y="128170"/>
                  </a:lnTo>
                  <a:cubicBezTo>
                    <a:pt x="2502067" y="169577"/>
                    <a:pt x="2468500" y="203144"/>
                    <a:pt x="2427093" y="203144"/>
                  </a:cubicBezTo>
                  <a:lnTo>
                    <a:pt x="74974" y="203144"/>
                  </a:lnTo>
                  <a:cubicBezTo>
                    <a:pt x="33567" y="203144"/>
                    <a:pt x="0" y="169577"/>
                    <a:pt x="0" y="128170"/>
                  </a:cubicBezTo>
                  <a:lnTo>
                    <a:pt x="0" y="74974"/>
                  </a:lnTo>
                  <a:cubicBezTo>
                    <a:pt x="0" y="33567"/>
                    <a:pt x="33567" y="0"/>
                    <a:pt x="7497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502067" cy="203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88583" y="7228806"/>
            <a:ext cx="9500035" cy="771311"/>
            <a:chOff x="0" y="0"/>
            <a:chExt cx="2502067" cy="2031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02067" cy="203144"/>
            </a:xfrm>
            <a:custGeom>
              <a:avLst/>
              <a:gdLst/>
              <a:ahLst/>
              <a:cxnLst/>
              <a:rect l="l" t="t" r="r" b="b"/>
              <a:pathLst>
                <a:path w="2502067" h="203144">
                  <a:moveTo>
                    <a:pt x="74974" y="0"/>
                  </a:moveTo>
                  <a:lnTo>
                    <a:pt x="2427093" y="0"/>
                  </a:lnTo>
                  <a:cubicBezTo>
                    <a:pt x="2446977" y="0"/>
                    <a:pt x="2466047" y="7899"/>
                    <a:pt x="2480108" y="21959"/>
                  </a:cubicBezTo>
                  <a:cubicBezTo>
                    <a:pt x="2494168" y="36020"/>
                    <a:pt x="2502067" y="55090"/>
                    <a:pt x="2502067" y="74974"/>
                  </a:cubicBezTo>
                  <a:lnTo>
                    <a:pt x="2502067" y="128170"/>
                  </a:lnTo>
                  <a:cubicBezTo>
                    <a:pt x="2502067" y="169577"/>
                    <a:pt x="2468500" y="203144"/>
                    <a:pt x="2427093" y="203144"/>
                  </a:cubicBezTo>
                  <a:lnTo>
                    <a:pt x="74974" y="203144"/>
                  </a:lnTo>
                  <a:cubicBezTo>
                    <a:pt x="33567" y="203144"/>
                    <a:pt x="0" y="169577"/>
                    <a:pt x="0" y="128170"/>
                  </a:cubicBezTo>
                  <a:lnTo>
                    <a:pt x="0" y="74974"/>
                  </a:lnTo>
                  <a:cubicBezTo>
                    <a:pt x="0" y="33567"/>
                    <a:pt x="33567" y="0"/>
                    <a:pt x="7497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502067" cy="203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88583" y="5325044"/>
            <a:ext cx="9500035" cy="771311"/>
            <a:chOff x="0" y="0"/>
            <a:chExt cx="2502067" cy="2031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02067" cy="203144"/>
            </a:xfrm>
            <a:custGeom>
              <a:avLst/>
              <a:gdLst/>
              <a:ahLst/>
              <a:cxnLst/>
              <a:rect l="l" t="t" r="r" b="b"/>
              <a:pathLst>
                <a:path w="2502067" h="203144">
                  <a:moveTo>
                    <a:pt x="74974" y="0"/>
                  </a:moveTo>
                  <a:lnTo>
                    <a:pt x="2427093" y="0"/>
                  </a:lnTo>
                  <a:cubicBezTo>
                    <a:pt x="2446977" y="0"/>
                    <a:pt x="2466047" y="7899"/>
                    <a:pt x="2480108" y="21959"/>
                  </a:cubicBezTo>
                  <a:cubicBezTo>
                    <a:pt x="2494168" y="36020"/>
                    <a:pt x="2502067" y="55090"/>
                    <a:pt x="2502067" y="74974"/>
                  </a:cubicBezTo>
                  <a:lnTo>
                    <a:pt x="2502067" y="128170"/>
                  </a:lnTo>
                  <a:cubicBezTo>
                    <a:pt x="2502067" y="169577"/>
                    <a:pt x="2468500" y="203144"/>
                    <a:pt x="2427093" y="203144"/>
                  </a:cubicBezTo>
                  <a:lnTo>
                    <a:pt x="74974" y="203144"/>
                  </a:lnTo>
                  <a:cubicBezTo>
                    <a:pt x="33567" y="203144"/>
                    <a:pt x="0" y="169577"/>
                    <a:pt x="0" y="128170"/>
                  </a:cubicBezTo>
                  <a:lnTo>
                    <a:pt x="0" y="74974"/>
                  </a:lnTo>
                  <a:cubicBezTo>
                    <a:pt x="0" y="33567"/>
                    <a:pt x="33567" y="0"/>
                    <a:pt x="7497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502067" cy="203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288583" y="6298039"/>
            <a:ext cx="9500035" cy="771311"/>
            <a:chOff x="0" y="0"/>
            <a:chExt cx="2502067" cy="2031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02067" cy="203144"/>
            </a:xfrm>
            <a:custGeom>
              <a:avLst/>
              <a:gdLst/>
              <a:ahLst/>
              <a:cxnLst/>
              <a:rect l="l" t="t" r="r" b="b"/>
              <a:pathLst>
                <a:path w="2502067" h="203144">
                  <a:moveTo>
                    <a:pt x="74974" y="0"/>
                  </a:moveTo>
                  <a:lnTo>
                    <a:pt x="2427093" y="0"/>
                  </a:lnTo>
                  <a:cubicBezTo>
                    <a:pt x="2446977" y="0"/>
                    <a:pt x="2466047" y="7899"/>
                    <a:pt x="2480108" y="21959"/>
                  </a:cubicBezTo>
                  <a:cubicBezTo>
                    <a:pt x="2494168" y="36020"/>
                    <a:pt x="2502067" y="55090"/>
                    <a:pt x="2502067" y="74974"/>
                  </a:cubicBezTo>
                  <a:lnTo>
                    <a:pt x="2502067" y="128170"/>
                  </a:lnTo>
                  <a:cubicBezTo>
                    <a:pt x="2502067" y="169577"/>
                    <a:pt x="2468500" y="203144"/>
                    <a:pt x="2427093" y="203144"/>
                  </a:cubicBezTo>
                  <a:lnTo>
                    <a:pt x="74974" y="203144"/>
                  </a:lnTo>
                  <a:cubicBezTo>
                    <a:pt x="33567" y="203144"/>
                    <a:pt x="0" y="169577"/>
                    <a:pt x="0" y="128170"/>
                  </a:cubicBezTo>
                  <a:lnTo>
                    <a:pt x="0" y="74974"/>
                  </a:lnTo>
                  <a:cubicBezTo>
                    <a:pt x="0" y="33567"/>
                    <a:pt x="33567" y="0"/>
                    <a:pt x="7497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502067" cy="203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flipH="1">
            <a:off x="9967037" y="5564469"/>
            <a:ext cx="176207" cy="292460"/>
          </a:xfrm>
          <a:custGeom>
            <a:avLst/>
            <a:gdLst/>
            <a:ahLst/>
            <a:cxnLst/>
            <a:rect l="l" t="t" r="r" b="b"/>
            <a:pathLst>
              <a:path w="176207" h="292460">
                <a:moveTo>
                  <a:pt x="176207" y="0"/>
                </a:moveTo>
                <a:lnTo>
                  <a:pt x="0" y="0"/>
                </a:lnTo>
                <a:lnTo>
                  <a:pt x="0" y="292460"/>
                </a:lnTo>
                <a:lnTo>
                  <a:pt x="176207" y="292460"/>
                </a:lnTo>
                <a:lnTo>
                  <a:pt x="17620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9967037" y="6495236"/>
            <a:ext cx="176207" cy="292460"/>
          </a:xfrm>
          <a:custGeom>
            <a:avLst/>
            <a:gdLst/>
            <a:ahLst/>
            <a:cxnLst/>
            <a:rect l="l" t="t" r="r" b="b"/>
            <a:pathLst>
              <a:path w="176207" h="292460">
                <a:moveTo>
                  <a:pt x="176207" y="0"/>
                </a:moveTo>
                <a:lnTo>
                  <a:pt x="0" y="0"/>
                </a:lnTo>
                <a:lnTo>
                  <a:pt x="0" y="292460"/>
                </a:lnTo>
                <a:lnTo>
                  <a:pt x="176207" y="292460"/>
                </a:lnTo>
                <a:lnTo>
                  <a:pt x="17620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 flipH="1">
            <a:off x="9967037" y="7510460"/>
            <a:ext cx="176207" cy="292460"/>
          </a:xfrm>
          <a:custGeom>
            <a:avLst/>
            <a:gdLst/>
            <a:ahLst/>
            <a:cxnLst/>
            <a:rect l="l" t="t" r="r" b="b"/>
            <a:pathLst>
              <a:path w="176207" h="292460">
                <a:moveTo>
                  <a:pt x="176207" y="0"/>
                </a:moveTo>
                <a:lnTo>
                  <a:pt x="0" y="0"/>
                </a:lnTo>
                <a:lnTo>
                  <a:pt x="0" y="292459"/>
                </a:lnTo>
                <a:lnTo>
                  <a:pt x="176207" y="292459"/>
                </a:lnTo>
                <a:lnTo>
                  <a:pt x="17620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 flipH="1">
            <a:off x="9967037" y="8483455"/>
            <a:ext cx="176207" cy="292460"/>
          </a:xfrm>
          <a:custGeom>
            <a:avLst/>
            <a:gdLst/>
            <a:ahLst/>
            <a:cxnLst/>
            <a:rect l="l" t="t" r="r" b="b"/>
            <a:pathLst>
              <a:path w="176207" h="292460">
                <a:moveTo>
                  <a:pt x="176207" y="0"/>
                </a:moveTo>
                <a:lnTo>
                  <a:pt x="0" y="0"/>
                </a:lnTo>
                <a:lnTo>
                  <a:pt x="0" y="292460"/>
                </a:lnTo>
                <a:lnTo>
                  <a:pt x="176207" y="292460"/>
                </a:lnTo>
                <a:lnTo>
                  <a:pt x="17620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15493173" y="1028700"/>
            <a:ext cx="1766127" cy="746188"/>
          </a:xfrm>
          <a:custGeom>
            <a:avLst/>
            <a:gdLst/>
            <a:ahLst/>
            <a:cxnLst/>
            <a:rect l="l" t="t" r="r" b="b"/>
            <a:pathLst>
              <a:path w="1766127" h="746188">
                <a:moveTo>
                  <a:pt x="0" y="0"/>
                </a:moveTo>
                <a:lnTo>
                  <a:pt x="1766127" y="0"/>
                </a:lnTo>
                <a:lnTo>
                  <a:pt x="1766127" y="746188"/>
                </a:lnTo>
                <a:lnTo>
                  <a:pt x="0" y="746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56965" y="481359"/>
            <a:ext cx="983247" cy="1094682"/>
          </a:xfrm>
          <a:custGeom>
            <a:avLst/>
            <a:gdLst/>
            <a:ahLst/>
            <a:cxnLst/>
            <a:rect l="l" t="t" r="r" b="b"/>
            <a:pathLst>
              <a:path w="983247" h="1094682">
                <a:moveTo>
                  <a:pt x="0" y="0"/>
                </a:moveTo>
                <a:lnTo>
                  <a:pt x="983247" y="0"/>
                </a:lnTo>
                <a:lnTo>
                  <a:pt x="983247" y="1094682"/>
                </a:lnTo>
                <a:lnTo>
                  <a:pt x="0" y="109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48589" y="2341241"/>
            <a:ext cx="7235138" cy="188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DESCRIPCIÓN DEL ESCENARIO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316230" y="6495337"/>
            <a:ext cx="8472389" cy="41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3076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Población estudiantil: 10,000 estudiantes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316230" y="7469400"/>
            <a:ext cx="7971770" cy="796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3076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•Personal académico: 500 profesores</a:t>
            </a:r>
          </a:p>
          <a:p>
            <a:pPr algn="l">
              <a:lnSpc>
                <a:spcPts val="3076"/>
              </a:lnSpc>
            </a:pPr>
            <a:endParaRPr lang="en-US" sz="3076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316230" y="8446624"/>
            <a:ext cx="7719668" cy="41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3076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Personal administrativo: 100 empleados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98993" y="845639"/>
            <a:ext cx="3378774" cy="41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3076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ESDEG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48589" y="4706060"/>
            <a:ext cx="6975002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institución educativa a evaluar maneja una cantidad considerable de información confidencial y sensible, incluyendo datos personales de estudiantes, registros académicos, información financiera, investigaciones científicas y de propiedad intelectual. Aunque ha establecido un Sistema de Gestión de Seguridad de la Información (SGSI) para proteger esta información, aun existen debilidades que la exponen a diversos riesgos cibernéticos.</a:t>
            </a:r>
          </a:p>
          <a:p>
            <a:pPr algn="l">
              <a:lnSpc>
                <a:spcPts val="2849"/>
              </a:lnSpc>
            </a:pPr>
            <a:endParaRPr lang="en-US" sz="24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316230" y="5372669"/>
            <a:ext cx="7971770" cy="7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6"/>
              </a:lnSpc>
            </a:pPr>
            <a:r>
              <a:rPr lang="en-US" sz="2876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Sistemas implementados: LMS (Learning Management Systems),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4540"/>
            <a:ext cx="12486709" cy="3183259"/>
            <a:chOff x="0" y="0"/>
            <a:chExt cx="3288681" cy="838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88681" cy="838389"/>
            </a:xfrm>
            <a:custGeom>
              <a:avLst/>
              <a:gdLst/>
              <a:ahLst/>
              <a:cxnLst/>
              <a:rect l="l" t="t" r="r" b="b"/>
              <a:pathLst>
                <a:path w="3288681" h="838389">
                  <a:moveTo>
                    <a:pt x="0" y="0"/>
                  </a:moveTo>
                  <a:lnTo>
                    <a:pt x="3288681" y="0"/>
                  </a:lnTo>
                  <a:lnTo>
                    <a:pt x="3288681" y="838389"/>
                  </a:lnTo>
                  <a:lnTo>
                    <a:pt x="0" y="838389"/>
                  </a:ln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100000"/>
                  </a:srgbClr>
                </a:gs>
                <a:gs pos="100000">
                  <a:srgbClr val="00329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288681" cy="876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5991221" y="7667668"/>
            <a:ext cx="1782888" cy="753270"/>
          </a:xfrm>
          <a:custGeom>
            <a:avLst/>
            <a:gdLst/>
            <a:ahLst/>
            <a:cxnLst/>
            <a:rect l="l" t="t" r="r" b="b"/>
            <a:pathLst>
              <a:path w="1782888" h="753270">
                <a:moveTo>
                  <a:pt x="0" y="0"/>
                </a:moveTo>
                <a:lnTo>
                  <a:pt x="1782888" y="0"/>
                </a:lnTo>
                <a:lnTo>
                  <a:pt x="1782888" y="753270"/>
                </a:lnTo>
                <a:lnTo>
                  <a:pt x="0" y="753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76325" y="4376969"/>
            <a:ext cx="4731545" cy="0"/>
          </a:xfrm>
          <a:prstGeom prst="line">
            <a:avLst/>
          </a:prstGeom>
          <a:ln w="38100" cap="flat">
            <a:solidFill>
              <a:srgbClr val="0980D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353542" y="5658802"/>
            <a:ext cx="875338" cy="853455"/>
          </a:xfrm>
          <a:custGeom>
            <a:avLst/>
            <a:gdLst/>
            <a:ahLst/>
            <a:cxnLst/>
            <a:rect l="l" t="t" r="r" b="b"/>
            <a:pathLst>
              <a:path w="875338" h="853455">
                <a:moveTo>
                  <a:pt x="0" y="0"/>
                </a:moveTo>
                <a:lnTo>
                  <a:pt x="875338" y="0"/>
                </a:lnTo>
                <a:lnTo>
                  <a:pt x="875338" y="853455"/>
                </a:lnTo>
                <a:lnTo>
                  <a:pt x="0" y="853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915837" y="5570481"/>
            <a:ext cx="939560" cy="723461"/>
          </a:xfrm>
          <a:custGeom>
            <a:avLst/>
            <a:gdLst/>
            <a:ahLst/>
            <a:cxnLst/>
            <a:rect l="l" t="t" r="r" b="b"/>
            <a:pathLst>
              <a:path w="939560" h="723461">
                <a:moveTo>
                  <a:pt x="0" y="0"/>
                </a:moveTo>
                <a:lnTo>
                  <a:pt x="939560" y="0"/>
                </a:lnTo>
                <a:lnTo>
                  <a:pt x="939560" y="723461"/>
                </a:lnTo>
                <a:lnTo>
                  <a:pt x="0" y="723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353542" y="7529255"/>
            <a:ext cx="1032679" cy="1030097"/>
          </a:xfrm>
          <a:custGeom>
            <a:avLst/>
            <a:gdLst/>
            <a:ahLst/>
            <a:cxnLst/>
            <a:rect l="l" t="t" r="r" b="b"/>
            <a:pathLst>
              <a:path w="1032679" h="1030097">
                <a:moveTo>
                  <a:pt x="0" y="0"/>
                </a:moveTo>
                <a:lnTo>
                  <a:pt x="1032678" y="0"/>
                </a:lnTo>
                <a:lnTo>
                  <a:pt x="1032678" y="1030097"/>
                </a:lnTo>
                <a:lnTo>
                  <a:pt x="0" y="10300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8915837" y="7719604"/>
            <a:ext cx="726119" cy="818163"/>
          </a:xfrm>
          <a:custGeom>
            <a:avLst/>
            <a:gdLst/>
            <a:ahLst/>
            <a:cxnLst/>
            <a:rect l="l" t="t" r="r" b="b"/>
            <a:pathLst>
              <a:path w="726119" h="818163">
                <a:moveTo>
                  <a:pt x="0" y="0"/>
                </a:moveTo>
                <a:lnTo>
                  <a:pt x="726119" y="0"/>
                </a:lnTo>
                <a:lnTo>
                  <a:pt x="726119" y="818163"/>
                </a:lnTo>
                <a:lnTo>
                  <a:pt x="0" y="8181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4335988" y="760394"/>
            <a:ext cx="983247" cy="1094682"/>
          </a:xfrm>
          <a:custGeom>
            <a:avLst/>
            <a:gdLst/>
            <a:ahLst/>
            <a:cxnLst/>
            <a:rect l="l" t="t" r="r" b="b"/>
            <a:pathLst>
              <a:path w="983247" h="1094682">
                <a:moveTo>
                  <a:pt x="0" y="0"/>
                </a:moveTo>
                <a:lnTo>
                  <a:pt x="983247" y="0"/>
                </a:lnTo>
                <a:lnTo>
                  <a:pt x="983247" y="1094681"/>
                </a:lnTo>
                <a:lnTo>
                  <a:pt x="0" y="10946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588825" y="5608581"/>
            <a:ext cx="3390230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Ataques cibernéticos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76511" y="5608581"/>
            <a:ext cx="347119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Acceso no autorizado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88825" y="7651737"/>
            <a:ext cx="3965451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Interrupción de servicios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76511" y="7651737"/>
            <a:ext cx="408332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Vulnerabilidades internas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701500"/>
            <a:ext cx="9463091" cy="188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RIESGOS IDENTIFICADOS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88825" y="6085529"/>
            <a:ext cx="4444332" cy="31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4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Phishing, malware, ransomware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77303" y="6085529"/>
            <a:ext cx="4258686" cy="606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4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Débiles controles de autenticación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88825" y="8128685"/>
            <a:ext cx="3991631" cy="606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4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Ataques DDoS y fallos de infraestructura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77303" y="8128685"/>
            <a:ext cx="4699326" cy="606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4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Falta de conciencia en ciberseguridad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424010" y="1076325"/>
            <a:ext cx="1601909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5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ESDEG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02705"/>
            <a:ext cx="1360877" cy="574971"/>
          </a:xfrm>
          <a:custGeom>
            <a:avLst/>
            <a:gdLst/>
            <a:ahLst/>
            <a:cxnLst/>
            <a:rect l="l" t="t" r="r" b="b"/>
            <a:pathLst>
              <a:path w="1360877" h="574971">
                <a:moveTo>
                  <a:pt x="0" y="0"/>
                </a:moveTo>
                <a:lnTo>
                  <a:pt x="1360877" y="0"/>
                </a:lnTo>
                <a:lnTo>
                  <a:pt x="1360877" y="574970"/>
                </a:lnTo>
                <a:lnTo>
                  <a:pt x="0" y="57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6941746" y="-1629401"/>
            <a:ext cx="4404509" cy="8127647"/>
            <a:chOff x="0" y="0"/>
            <a:chExt cx="1160035" cy="2140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60035" cy="2140615"/>
            </a:xfrm>
            <a:custGeom>
              <a:avLst/>
              <a:gdLst/>
              <a:ahLst/>
              <a:cxnLst/>
              <a:rect l="l" t="t" r="r" b="b"/>
              <a:pathLst>
                <a:path w="1160035" h="2140615">
                  <a:moveTo>
                    <a:pt x="0" y="0"/>
                  </a:moveTo>
                  <a:lnTo>
                    <a:pt x="1160035" y="0"/>
                  </a:lnTo>
                  <a:lnTo>
                    <a:pt x="1160035" y="2140615"/>
                  </a:lnTo>
                  <a:lnTo>
                    <a:pt x="0" y="2140615"/>
                  </a:ln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100000"/>
                  </a:srgbClr>
                </a:gs>
                <a:gs pos="100000">
                  <a:srgbClr val="003297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60035" cy="2178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577690" y="3758190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77690" y="4994116"/>
            <a:ext cx="3086100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METODOLOGÍA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413321" y="2623698"/>
            <a:ext cx="4410715" cy="771311"/>
            <a:chOff x="0" y="0"/>
            <a:chExt cx="1161670" cy="2031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61670" cy="203144"/>
            </a:xfrm>
            <a:custGeom>
              <a:avLst/>
              <a:gdLst/>
              <a:ahLst/>
              <a:cxnLst/>
              <a:rect l="l" t="t" r="r" b="b"/>
              <a:pathLst>
                <a:path w="1161670" h="203144">
                  <a:moveTo>
                    <a:pt x="101572" y="0"/>
                  </a:moveTo>
                  <a:lnTo>
                    <a:pt x="1060098" y="0"/>
                  </a:lnTo>
                  <a:cubicBezTo>
                    <a:pt x="1116194" y="0"/>
                    <a:pt x="1161670" y="45475"/>
                    <a:pt x="1161670" y="101572"/>
                  </a:cubicBezTo>
                  <a:lnTo>
                    <a:pt x="1161670" y="101572"/>
                  </a:lnTo>
                  <a:cubicBezTo>
                    <a:pt x="1161670" y="157668"/>
                    <a:pt x="1116194" y="203144"/>
                    <a:pt x="1060098" y="203144"/>
                  </a:cubicBezTo>
                  <a:lnTo>
                    <a:pt x="101572" y="203144"/>
                  </a:lnTo>
                  <a:cubicBezTo>
                    <a:pt x="45475" y="203144"/>
                    <a:pt x="0" y="157668"/>
                    <a:pt x="0" y="101572"/>
                  </a:cubicBezTo>
                  <a:lnTo>
                    <a:pt x="0" y="101572"/>
                  </a:lnTo>
                  <a:cubicBezTo>
                    <a:pt x="0" y="45475"/>
                    <a:pt x="45475" y="0"/>
                    <a:pt x="1015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161670" cy="203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27601" y="4151622"/>
            <a:ext cx="4410715" cy="771311"/>
            <a:chOff x="0" y="0"/>
            <a:chExt cx="1161670" cy="2031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61670" cy="203144"/>
            </a:xfrm>
            <a:custGeom>
              <a:avLst/>
              <a:gdLst/>
              <a:ahLst/>
              <a:cxnLst/>
              <a:rect l="l" t="t" r="r" b="b"/>
              <a:pathLst>
                <a:path w="1161670" h="203144">
                  <a:moveTo>
                    <a:pt x="101572" y="0"/>
                  </a:moveTo>
                  <a:lnTo>
                    <a:pt x="1060098" y="0"/>
                  </a:lnTo>
                  <a:cubicBezTo>
                    <a:pt x="1116194" y="0"/>
                    <a:pt x="1161670" y="45475"/>
                    <a:pt x="1161670" y="101572"/>
                  </a:cubicBezTo>
                  <a:lnTo>
                    <a:pt x="1161670" y="101572"/>
                  </a:lnTo>
                  <a:cubicBezTo>
                    <a:pt x="1161670" y="157668"/>
                    <a:pt x="1116194" y="203144"/>
                    <a:pt x="1060098" y="203144"/>
                  </a:cubicBezTo>
                  <a:lnTo>
                    <a:pt x="101572" y="203144"/>
                  </a:lnTo>
                  <a:cubicBezTo>
                    <a:pt x="45475" y="203144"/>
                    <a:pt x="0" y="157668"/>
                    <a:pt x="0" y="101572"/>
                  </a:cubicBezTo>
                  <a:lnTo>
                    <a:pt x="0" y="101572"/>
                  </a:lnTo>
                  <a:cubicBezTo>
                    <a:pt x="0" y="45475"/>
                    <a:pt x="45475" y="0"/>
                    <a:pt x="1015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1161670" cy="203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427601" y="5679547"/>
            <a:ext cx="4410715" cy="771311"/>
            <a:chOff x="0" y="0"/>
            <a:chExt cx="1161670" cy="20314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1670" cy="203144"/>
            </a:xfrm>
            <a:custGeom>
              <a:avLst/>
              <a:gdLst/>
              <a:ahLst/>
              <a:cxnLst/>
              <a:rect l="l" t="t" r="r" b="b"/>
              <a:pathLst>
                <a:path w="1161670" h="203144">
                  <a:moveTo>
                    <a:pt x="101572" y="0"/>
                  </a:moveTo>
                  <a:lnTo>
                    <a:pt x="1060098" y="0"/>
                  </a:lnTo>
                  <a:cubicBezTo>
                    <a:pt x="1116194" y="0"/>
                    <a:pt x="1161670" y="45475"/>
                    <a:pt x="1161670" y="101572"/>
                  </a:cubicBezTo>
                  <a:lnTo>
                    <a:pt x="1161670" y="101572"/>
                  </a:lnTo>
                  <a:cubicBezTo>
                    <a:pt x="1161670" y="157668"/>
                    <a:pt x="1116194" y="203144"/>
                    <a:pt x="1060098" y="203144"/>
                  </a:cubicBezTo>
                  <a:lnTo>
                    <a:pt x="101572" y="203144"/>
                  </a:lnTo>
                  <a:cubicBezTo>
                    <a:pt x="45475" y="203144"/>
                    <a:pt x="0" y="157668"/>
                    <a:pt x="0" y="101572"/>
                  </a:cubicBezTo>
                  <a:lnTo>
                    <a:pt x="0" y="101572"/>
                  </a:lnTo>
                  <a:cubicBezTo>
                    <a:pt x="0" y="45475"/>
                    <a:pt x="45475" y="0"/>
                    <a:pt x="1015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161670" cy="203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413321" y="7207472"/>
            <a:ext cx="4410715" cy="771311"/>
            <a:chOff x="0" y="0"/>
            <a:chExt cx="1161670" cy="2031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61670" cy="203144"/>
            </a:xfrm>
            <a:custGeom>
              <a:avLst/>
              <a:gdLst/>
              <a:ahLst/>
              <a:cxnLst/>
              <a:rect l="l" t="t" r="r" b="b"/>
              <a:pathLst>
                <a:path w="1161670" h="203144">
                  <a:moveTo>
                    <a:pt x="101572" y="0"/>
                  </a:moveTo>
                  <a:lnTo>
                    <a:pt x="1060098" y="0"/>
                  </a:lnTo>
                  <a:cubicBezTo>
                    <a:pt x="1116194" y="0"/>
                    <a:pt x="1161670" y="45475"/>
                    <a:pt x="1161670" y="101572"/>
                  </a:cubicBezTo>
                  <a:lnTo>
                    <a:pt x="1161670" y="101572"/>
                  </a:lnTo>
                  <a:cubicBezTo>
                    <a:pt x="1161670" y="157668"/>
                    <a:pt x="1116194" y="203144"/>
                    <a:pt x="1060098" y="203144"/>
                  </a:cubicBezTo>
                  <a:lnTo>
                    <a:pt x="101572" y="203144"/>
                  </a:lnTo>
                  <a:cubicBezTo>
                    <a:pt x="45475" y="203144"/>
                    <a:pt x="0" y="157668"/>
                    <a:pt x="0" y="101572"/>
                  </a:cubicBezTo>
                  <a:lnTo>
                    <a:pt x="0" y="101572"/>
                  </a:lnTo>
                  <a:cubicBezTo>
                    <a:pt x="0" y="45475"/>
                    <a:pt x="45475" y="0"/>
                    <a:pt x="1015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1161670" cy="203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5400000">
            <a:off x="9167624" y="4348124"/>
            <a:ext cx="3812463" cy="1906232"/>
          </a:xfrm>
          <a:custGeom>
            <a:avLst/>
            <a:gdLst/>
            <a:ahLst/>
            <a:cxnLst/>
            <a:rect l="l" t="t" r="r" b="b"/>
            <a:pathLst>
              <a:path w="3812463" h="1906232">
                <a:moveTo>
                  <a:pt x="0" y="0"/>
                </a:moveTo>
                <a:lnTo>
                  <a:pt x="3812464" y="0"/>
                </a:lnTo>
                <a:lnTo>
                  <a:pt x="3812464" y="1906232"/>
                </a:lnTo>
                <a:lnTo>
                  <a:pt x="0" y="1906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AutoShape 23"/>
          <p:cNvSpPr/>
          <p:nvPr/>
        </p:nvSpPr>
        <p:spPr>
          <a:xfrm flipV="1">
            <a:off x="10961573" y="3009353"/>
            <a:ext cx="451748" cy="586403"/>
          </a:xfrm>
          <a:prstGeom prst="line">
            <a:avLst/>
          </a:prstGeom>
          <a:ln w="38100" cap="flat">
            <a:solidFill>
              <a:srgbClr val="42A9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0961573" y="6994371"/>
            <a:ext cx="451748" cy="598756"/>
          </a:xfrm>
          <a:prstGeom prst="line">
            <a:avLst/>
          </a:prstGeom>
          <a:ln w="38100" cap="flat">
            <a:solidFill>
              <a:srgbClr val="42A9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V="1">
            <a:off x="11928649" y="4537278"/>
            <a:ext cx="498952" cy="220862"/>
          </a:xfrm>
          <a:prstGeom prst="line">
            <a:avLst/>
          </a:prstGeom>
          <a:ln w="38100" cap="flat">
            <a:solidFill>
              <a:srgbClr val="42A9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1928649" y="5848018"/>
            <a:ext cx="498952" cy="217185"/>
          </a:xfrm>
          <a:prstGeom prst="line">
            <a:avLst/>
          </a:prstGeom>
          <a:ln w="38100" cap="flat">
            <a:solidFill>
              <a:srgbClr val="42A9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7" name="Group 27"/>
          <p:cNvGrpSpPr/>
          <p:nvPr/>
        </p:nvGrpSpPr>
        <p:grpSpPr>
          <a:xfrm>
            <a:off x="10059780" y="3334049"/>
            <a:ext cx="121920" cy="12192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2A9F4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059780" y="7123652"/>
            <a:ext cx="121920" cy="12192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2A9F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427601" y="2835681"/>
            <a:ext cx="3641941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Análisis preliminar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663790" y="2835681"/>
            <a:ext cx="6377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01.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15813" y="4363605"/>
            <a:ext cx="3817419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Evaluación del riesgo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692487" y="4363605"/>
            <a:ext cx="623326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02.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441881" y="5891530"/>
            <a:ext cx="3396435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Diseño de controles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692487" y="5891530"/>
            <a:ext cx="623326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03.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663790" y="7419455"/>
            <a:ext cx="637743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04.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634783" y="2558248"/>
            <a:ext cx="6447608" cy="97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METODOLOGÍA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09139" y="5344001"/>
            <a:ext cx="6493131" cy="3559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4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institución educativa a evaluar maneja una cantidad considerable de información confidencial y sensible, incluyendo datos personales de estudiantes, registros académicos, información financiera, investigaciones científicas y de propiedad intelectual. Aunque ha establecido un Sistema de Gestión de Seguridad de la Información (SGSI) para proteger esta información, aun existen debilidades que la exponen a diversos riesgos cibernéticos.</a:t>
            </a:r>
          </a:p>
          <a:p>
            <a:pPr algn="l">
              <a:lnSpc>
                <a:spcPts val="2394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" name="Freeform 42"/>
          <p:cNvSpPr/>
          <p:nvPr/>
        </p:nvSpPr>
        <p:spPr>
          <a:xfrm>
            <a:off x="15072029" y="1037793"/>
            <a:ext cx="466998" cy="539882"/>
          </a:xfrm>
          <a:custGeom>
            <a:avLst/>
            <a:gdLst/>
            <a:ahLst/>
            <a:cxnLst/>
            <a:rect l="l" t="t" r="r" b="b"/>
            <a:pathLst>
              <a:path w="466998" h="539882">
                <a:moveTo>
                  <a:pt x="0" y="0"/>
                </a:moveTo>
                <a:lnTo>
                  <a:pt x="466997" y="0"/>
                </a:lnTo>
                <a:lnTo>
                  <a:pt x="466997" y="539882"/>
                </a:lnTo>
                <a:lnTo>
                  <a:pt x="0" y="5398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15673007" y="1053734"/>
            <a:ext cx="1601909" cy="52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TIMMERMAN INDUSTRIES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097280" y="7422408"/>
            <a:ext cx="3943687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Monitoreo continuo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74656"/>
            <a:chOff x="0" y="0"/>
            <a:chExt cx="2833290" cy="941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941123"/>
            </a:xfrm>
            <a:custGeom>
              <a:avLst/>
              <a:gdLst/>
              <a:ahLst/>
              <a:cxnLst/>
              <a:rect l="l" t="t" r="r" b="b"/>
              <a:pathLst>
                <a:path w="2833290" h="941123">
                  <a:moveTo>
                    <a:pt x="0" y="0"/>
                  </a:moveTo>
                  <a:lnTo>
                    <a:pt x="2833290" y="0"/>
                  </a:lnTo>
                  <a:lnTo>
                    <a:pt x="2833290" y="941123"/>
                  </a:lnTo>
                  <a:lnTo>
                    <a:pt x="0" y="941123"/>
                  </a:lnTo>
                  <a:close/>
                </a:path>
              </a:pathLst>
            </a:custGeom>
            <a:blipFill>
              <a:blip r:embed="rId2"/>
              <a:stretch>
                <a:fillRect t="-17737" b="-1773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97525" cy="6074656"/>
            <a:chOff x="0" y="0"/>
            <a:chExt cx="4819101" cy="15999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9101" cy="1599909"/>
            </a:xfrm>
            <a:custGeom>
              <a:avLst/>
              <a:gdLst/>
              <a:ahLst/>
              <a:cxnLst/>
              <a:rect l="l" t="t" r="r" b="b"/>
              <a:pathLst>
                <a:path w="4819101" h="1599909">
                  <a:moveTo>
                    <a:pt x="0" y="0"/>
                  </a:moveTo>
                  <a:lnTo>
                    <a:pt x="4819101" y="0"/>
                  </a:lnTo>
                  <a:lnTo>
                    <a:pt x="4819101" y="1599909"/>
                  </a:lnTo>
                  <a:lnTo>
                    <a:pt x="0" y="1599909"/>
                  </a:lnTo>
                  <a:close/>
                </a:path>
              </a:pathLst>
            </a:custGeom>
            <a:gradFill rotWithShape="1">
              <a:gsLst>
                <a:gs pos="0">
                  <a:srgbClr val="0C0C0C">
                    <a:alpha val="38000"/>
                  </a:srgbClr>
                </a:gs>
                <a:gs pos="100000">
                  <a:srgbClr val="0C0C0C">
                    <a:alpha val="7600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4819101" cy="1561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1028700"/>
            <a:ext cx="1786297" cy="754711"/>
          </a:xfrm>
          <a:custGeom>
            <a:avLst/>
            <a:gdLst/>
            <a:ahLst/>
            <a:cxnLst/>
            <a:rect l="l" t="t" r="r" b="b"/>
            <a:pathLst>
              <a:path w="1786297" h="754711">
                <a:moveTo>
                  <a:pt x="0" y="0"/>
                </a:moveTo>
                <a:lnTo>
                  <a:pt x="1786297" y="0"/>
                </a:lnTo>
                <a:lnTo>
                  <a:pt x="1786297" y="754711"/>
                </a:lnTo>
                <a:lnTo>
                  <a:pt x="0" y="754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612812" y="4290257"/>
            <a:ext cx="2228863" cy="222886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51689" y="4290257"/>
            <a:ext cx="2228863" cy="222886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0710" y="4290257"/>
            <a:ext cx="2228863" cy="222886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32250" y="4363824"/>
            <a:ext cx="2228863" cy="222886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137869" y="4837416"/>
            <a:ext cx="1134545" cy="1134545"/>
          </a:xfrm>
          <a:custGeom>
            <a:avLst/>
            <a:gdLst/>
            <a:ahLst/>
            <a:cxnLst/>
            <a:rect l="l" t="t" r="r" b="b"/>
            <a:pathLst>
              <a:path w="1134545" h="1134545">
                <a:moveTo>
                  <a:pt x="0" y="0"/>
                </a:moveTo>
                <a:lnTo>
                  <a:pt x="1134545" y="0"/>
                </a:lnTo>
                <a:lnTo>
                  <a:pt x="1134545" y="1134545"/>
                </a:lnTo>
                <a:lnTo>
                  <a:pt x="0" y="1134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089183" y="4840007"/>
            <a:ext cx="1276123" cy="1234649"/>
          </a:xfrm>
          <a:custGeom>
            <a:avLst/>
            <a:gdLst/>
            <a:ahLst/>
            <a:cxnLst/>
            <a:rect l="l" t="t" r="r" b="b"/>
            <a:pathLst>
              <a:path w="1276123" h="1234649">
                <a:moveTo>
                  <a:pt x="0" y="0"/>
                </a:moveTo>
                <a:lnTo>
                  <a:pt x="1276122" y="0"/>
                </a:lnTo>
                <a:lnTo>
                  <a:pt x="1276122" y="1234649"/>
                </a:lnTo>
                <a:lnTo>
                  <a:pt x="0" y="1234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114735" y="4881856"/>
            <a:ext cx="1263894" cy="1192800"/>
          </a:xfrm>
          <a:custGeom>
            <a:avLst/>
            <a:gdLst/>
            <a:ahLst/>
            <a:cxnLst/>
            <a:rect l="l" t="t" r="r" b="b"/>
            <a:pathLst>
              <a:path w="1263894" h="1192800">
                <a:moveTo>
                  <a:pt x="0" y="0"/>
                </a:moveTo>
                <a:lnTo>
                  <a:pt x="1263894" y="0"/>
                </a:lnTo>
                <a:lnTo>
                  <a:pt x="1263894" y="1192800"/>
                </a:lnTo>
                <a:lnTo>
                  <a:pt x="0" y="1192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305612" y="4926188"/>
            <a:ext cx="1104135" cy="1104135"/>
          </a:xfrm>
          <a:custGeom>
            <a:avLst/>
            <a:gdLst/>
            <a:ahLst/>
            <a:cxnLst/>
            <a:rect l="l" t="t" r="r" b="b"/>
            <a:pathLst>
              <a:path w="1104135" h="1104135">
                <a:moveTo>
                  <a:pt x="0" y="0"/>
                </a:moveTo>
                <a:lnTo>
                  <a:pt x="1104135" y="0"/>
                </a:lnTo>
                <a:lnTo>
                  <a:pt x="1104135" y="1104136"/>
                </a:lnTo>
                <a:lnTo>
                  <a:pt x="0" y="1104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2489037" y="4290257"/>
            <a:ext cx="2228863" cy="222886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5508475" y="4290257"/>
            <a:ext cx="2228863" cy="222886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6004494" y="4659613"/>
            <a:ext cx="1236826" cy="1490151"/>
          </a:xfrm>
          <a:custGeom>
            <a:avLst/>
            <a:gdLst/>
            <a:ahLst/>
            <a:cxnLst/>
            <a:rect l="l" t="t" r="r" b="b"/>
            <a:pathLst>
              <a:path w="1236826" h="1490151">
                <a:moveTo>
                  <a:pt x="0" y="0"/>
                </a:moveTo>
                <a:lnTo>
                  <a:pt x="1236825" y="0"/>
                </a:lnTo>
                <a:lnTo>
                  <a:pt x="1236825" y="1490151"/>
                </a:lnTo>
                <a:lnTo>
                  <a:pt x="0" y="14901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2937815" y="4614707"/>
            <a:ext cx="1424689" cy="1440899"/>
          </a:xfrm>
          <a:custGeom>
            <a:avLst/>
            <a:gdLst/>
            <a:ahLst/>
            <a:cxnLst/>
            <a:rect l="l" t="t" r="r" b="b"/>
            <a:pathLst>
              <a:path w="1424689" h="1440899">
                <a:moveTo>
                  <a:pt x="0" y="0"/>
                </a:moveTo>
                <a:lnTo>
                  <a:pt x="1424689" y="0"/>
                </a:lnTo>
                <a:lnTo>
                  <a:pt x="1424689" y="1440899"/>
                </a:lnTo>
                <a:lnTo>
                  <a:pt x="0" y="144089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526132" y="858714"/>
            <a:ext cx="983247" cy="1094682"/>
          </a:xfrm>
          <a:custGeom>
            <a:avLst/>
            <a:gdLst/>
            <a:ahLst/>
            <a:cxnLst/>
            <a:rect l="l" t="t" r="r" b="b"/>
            <a:pathLst>
              <a:path w="983247" h="1094682">
                <a:moveTo>
                  <a:pt x="0" y="0"/>
                </a:moveTo>
                <a:lnTo>
                  <a:pt x="983247" y="0"/>
                </a:lnTo>
                <a:lnTo>
                  <a:pt x="983247" y="1094682"/>
                </a:lnTo>
                <a:lnTo>
                  <a:pt x="0" y="109468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3935021" y="1701500"/>
            <a:ext cx="10427482" cy="188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ANÁLISIS DE RIESGOS (MATRIZ STRIDE)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867936" y="8651748"/>
            <a:ext cx="7567505" cy="606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Modelo de amenazas para identificar y clasificar riesgos en sistemas de información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715287" y="6849161"/>
            <a:ext cx="2023914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TAMPERING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525414" y="6846621"/>
            <a:ext cx="2481411" cy="73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INFORMATION </a:t>
            </a:r>
          </a:p>
          <a:p>
            <a:pPr algn="ctr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DISCLOSURE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39818" y="6811061"/>
            <a:ext cx="1730648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SPOOFING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632250" y="6849161"/>
            <a:ext cx="2284512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REPUDIATION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673007" y="1082309"/>
            <a:ext cx="1601909" cy="35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6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ESDEG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685980" y="6811061"/>
            <a:ext cx="1834976" cy="73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DENIAL OF </a:t>
            </a:r>
          </a:p>
          <a:p>
            <a:pPr algn="ctr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SERVICE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5057755" y="6811061"/>
            <a:ext cx="3130302" cy="73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ELEVATION OF PRIVILEGE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547586" y="-6747506"/>
            <a:ext cx="5192829" cy="18288000"/>
            <a:chOff x="0" y="0"/>
            <a:chExt cx="1367659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7659" cy="4816592"/>
            </a:xfrm>
            <a:custGeom>
              <a:avLst/>
              <a:gdLst/>
              <a:ahLst/>
              <a:cxnLst/>
              <a:rect l="l" t="t" r="r" b="b"/>
              <a:pathLst>
                <a:path w="1367659" h="4816592">
                  <a:moveTo>
                    <a:pt x="0" y="0"/>
                  </a:moveTo>
                  <a:lnTo>
                    <a:pt x="1367659" y="0"/>
                  </a:lnTo>
                  <a:lnTo>
                    <a:pt x="1367659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100000"/>
                  </a:srgbClr>
                </a:gs>
                <a:gs pos="100000">
                  <a:srgbClr val="003297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67659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707305" y="760394"/>
            <a:ext cx="983247" cy="1094682"/>
          </a:xfrm>
          <a:custGeom>
            <a:avLst/>
            <a:gdLst/>
            <a:ahLst/>
            <a:cxnLst/>
            <a:rect l="l" t="t" r="r" b="b"/>
            <a:pathLst>
              <a:path w="983247" h="1094682">
                <a:moveTo>
                  <a:pt x="0" y="0"/>
                </a:moveTo>
                <a:lnTo>
                  <a:pt x="983247" y="0"/>
                </a:lnTo>
                <a:lnTo>
                  <a:pt x="983247" y="1094681"/>
                </a:lnTo>
                <a:lnTo>
                  <a:pt x="0" y="1094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71668" y="3140507"/>
            <a:ext cx="18551026" cy="6003787"/>
          </a:xfrm>
          <a:custGeom>
            <a:avLst/>
            <a:gdLst/>
            <a:ahLst/>
            <a:cxnLst/>
            <a:rect l="l" t="t" r="r" b="b"/>
            <a:pathLst>
              <a:path w="18551026" h="6003787">
                <a:moveTo>
                  <a:pt x="0" y="0"/>
                </a:moveTo>
                <a:lnTo>
                  <a:pt x="18551026" y="0"/>
                </a:lnTo>
                <a:lnTo>
                  <a:pt x="18551026" y="6003786"/>
                </a:lnTo>
                <a:lnTo>
                  <a:pt x="0" y="6003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05791" y="3026500"/>
            <a:ext cx="8482209" cy="6117793"/>
          </a:xfrm>
          <a:custGeom>
            <a:avLst/>
            <a:gdLst/>
            <a:ahLst/>
            <a:cxnLst/>
            <a:rect l="l" t="t" r="r" b="b"/>
            <a:pathLst>
              <a:path w="8482209" h="6117793">
                <a:moveTo>
                  <a:pt x="0" y="0"/>
                </a:moveTo>
                <a:lnTo>
                  <a:pt x="8482209" y="0"/>
                </a:lnTo>
                <a:lnTo>
                  <a:pt x="8482209" y="6117793"/>
                </a:lnTo>
                <a:lnTo>
                  <a:pt x="0" y="6117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580695" y="973058"/>
            <a:ext cx="11126610" cy="188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DISEÑO DE CONTROLES DE SEGURIDAD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957327" y="1028334"/>
            <a:ext cx="1601909" cy="27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ESDEG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7534" y="3494850"/>
            <a:ext cx="8556466" cy="5171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24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seguimiento con el análisis, que tiene como objetivo evaluar y comprender el panorama de riesgos y amenazas cibernéticas a los que se exponen la institución de educación superior , se realizó a través de una matriz de evaluación, con el fin de facilitar la identificación de las principales debilidades en la seguridad de la información aplicando el modelo </a:t>
            </a:r>
            <a:r>
              <a:rPr lang="en-US" sz="243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STRIDE</a:t>
            </a:r>
            <a:r>
              <a:rPr lang="en-US" sz="24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para categorizar las amenazas, así como referencias a MITRE ATT&amp;CK, ISO 27001 e ISO 27001:2022 “Anexo A” para alinear las medidas de mitigación, con los estándares y las prácticas existentes. El resultado de este análisis proporciona una serie de datos que permite la toma de decisiones y la implementación de controles de seguridad efectivos que protejan los activos críticos de la universidad.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547586" y="-6689068"/>
            <a:ext cx="5192829" cy="18288000"/>
            <a:chOff x="0" y="0"/>
            <a:chExt cx="1367659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7659" cy="4816592"/>
            </a:xfrm>
            <a:custGeom>
              <a:avLst/>
              <a:gdLst/>
              <a:ahLst/>
              <a:cxnLst/>
              <a:rect l="l" t="t" r="r" b="b"/>
              <a:pathLst>
                <a:path w="1367659" h="4816592">
                  <a:moveTo>
                    <a:pt x="0" y="0"/>
                  </a:moveTo>
                  <a:lnTo>
                    <a:pt x="1367659" y="0"/>
                  </a:lnTo>
                  <a:lnTo>
                    <a:pt x="1367659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100000"/>
                  </a:srgbClr>
                </a:gs>
                <a:gs pos="100000">
                  <a:srgbClr val="003297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67659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26214" y="4684928"/>
            <a:ext cx="3519254" cy="4263738"/>
            <a:chOff x="0" y="0"/>
            <a:chExt cx="926882" cy="11229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6882" cy="1122960"/>
            </a:xfrm>
            <a:custGeom>
              <a:avLst/>
              <a:gdLst/>
              <a:ahLst/>
              <a:cxnLst/>
              <a:rect l="l" t="t" r="r" b="b"/>
              <a:pathLst>
                <a:path w="926882" h="1122960">
                  <a:moveTo>
                    <a:pt x="52797" y="0"/>
                  </a:moveTo>
                  <a:lnTo>
                    <a:pt x="874085" y="0"/>
                  </a:lnTo>
                  <a:cubicBezTo>
                    <a:pt x="903244" y="0"/>
                    <a:pt x="926882" y="23638"/>
                    <a:pt x="926882" y="52797"/>
                  </a:cubicBezTo>
                  <a:lnTo>
                    <a:pt x="926882" y="1070163"/>
                  </a:lnTo>
                  <a:cubicBezTo>
                    <a:pt x="926882" y="1099322"/>
                    <a:pt x="903244" y="1122960"/>
                    <a:pt x="874085" y="1122960"/>
                  </a:cubicBezTo>
                  <a:lnTo>
                    <a:pt x="52797" y="1122960"/>
                  </a:lnTo>
                  <a:cubicBezTo>
                    <a:pt x="23638" y="1122960"/>
                    <a:pt x="0" y="1099322"/>
                    <a:pt x="0" y="1070163"/>
                  </a:cubicBezTo>
                  <a:lnTo>
                    <a:pt x="0" y="52797"/>
                  </a:lnTo>
                  <a:cubicBezTo>
                    <a:pt x="0" y="23638"/>
                    <a:pt x="23638" y="0"/>
                    <a:pt x="52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926882" cy="1122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29317" y="4684928"/>
            <a:ext cx="3519254" cy="4263738"/>
            <a:chOff x="0" y="0"/>
            <a:chExt cx="926882" cy="11229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6882" cy="1122960"/>
            </a:xfrm>
            <a:custGeom>
              <a:avLst/>
              <a:gdLst/>
              <a:ahLst/>
              <a:cxnLst/>
              <a:rect l="l" t="t" r="r" b="b"/>
              <a:pathLst>
                <a:path w="926882" h="1122960">
                  <a:moveTo>
                    <a:pt x="52797" y="0"/>
                  </a:moveTo>
                  <a:lnTo>
                    <a:pt x="874085" y="0"/>
                  </a:lnTo>
                  <a:cubicBezTo>
                    <a:pt x="903244" y="0"/>
                    <a:pt x="926882" y="23638"/>
                    <a:pt x="926882" y="52797"/>
                  </a:cubicBezTo>
                  <a:lnTo>
                    <a:pt x="926882" y="1070163"/>
                  </a:lnTo>
                  <a:cubicBezTo>
                    <a:pt x="926882" y="1099322"/>
                    <a:pt x="903244" y="1122960"/>
                    <a:pt x="874085" y="1122960"/>
                  </a:cubicBezTo>
                  <a:lnTo>
                    <a:pt x="52797" y="1122960"/>
                  </a:lnTo>
                  <a:cubicBezTo>
                    <a:pt x="23638" y="1122960"/>
                    <a:pt x="0" y="1099322"/>
                    <a:pt x="0" y="1070163"/>
                  </a:cubicBezTo>
                  <a:lnTo>
                    <a:pt x="0" y="52797"/>
                  </a:lnTo>
                  <a:cubicBezTo>
                    <a:pt x="0" y="23638"/>
                    <a:pt x="23638" y="0"/>
                    <a:pt x="52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926882" cy="1122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32420" y="4684928"/>
            <a:ext cx="3519254" cy="4263738"/>
            <a:chOff x="0" y="0"/>
            <a:chExt cx="926882" cy="11229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6882" cy="1122960"/>
            </a:xfrm>
            <a:custGeom>
              <a:avLst/>
              <a:gdLst/>
              <a:ahLst/>
              <a:cxnLst/>
              <a:rect l="l" t="t" r="r" b="b"/>
              <a:pathLst>
                <a:path w="926882" h="1122960">
                  <a:moveTo>
                    <a:pt x="52797" y="0"/>
                  </a:moveTo>
                  <a:lnTo>
                    <a:pt x="874085" y="0"/>
                  </a:lnTo>
                  <a:cubicBezTo>
                    <a:pt x="903244" y="0"/>
                    <a:pt x="926882" y="23638"/>
                    <a:pt x="926882" y="52797"/>
                  </a:cubicBezTo>
                  <a:lnTo>
                    <a:pt x="926882" y="1070163"/>
                  </a:lnTo>
                  <a:cubicBezTo>
                    <a:pt x="926882" y="1099322"/>
                    <a:pt x="903244" y="1122960"/>
                    <a:pt x="874085" y="1122960"/>
                  </a:cubicBezTo>
                  <a:lnTo>
                    <a:pt x="52797" y="1122960"/>
                  </a:lnTo>
                  <a:cubicBezTo>
                    <a:pt x="23638" y="1122960"/>
                    <a:pt x="0" y="1099322"/>
                    <a:pt x="0" y="1070163"/>
                  </a:cubicBezTo>
                  <a:lnTo>
                    <a:pt x="0" y="52797"/>
                  </a:lnTo>
                  <a:cubicBezTo>
                    <a:pt x="0" y="23638"/>
                    <a:pt x="23638" y="0"/>
                    <a:pt x="527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297">
                    <a:alpha val="0"/>
                  </a:srgbClr>
                </a:gs>
                <a:gs pos="100000">
                  <a:srgbClr val="098DED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42A9F4">
                      <a:alpha val="100000"/>
                    </a:srgbClr>
                  </a:gs>
                  <a:gs pos="100000">
                    <a:srgbClr val="003297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926882" cy="1122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4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707305" y="760394"/>
            <a:ext cx="983247" cy="1094682"/>
          </a:xfrm>
          <a:custGeom>
            <a:avLst/>
            <a:gdLst/>
            <a:ahLst/>
            <a:cxnLst/>
            <a:rect l="l" t="t" r="r" b="b"/>
            <a:pathLst>
              <a:path w="983247" h="1094682">
                <a:moveTo>
                  <a:pt x="0" y="0"/>
                </a:moveTo>
                <a:lnTo>
                  <a:pt x="983247" y="0"/>
                </a:lnTo>
                <a:lnTo>
                  <a:pt x="983247" y="1094681"/>
                </a:lnTo>
                <a:lnTo>
                  <a:pt x="0" y="1094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739412" y="5016301"/>
            <a:ext cx="1292858" cy="1341487"/>
          </a:xfrm>
          <a:custGeom>
            <a:avLst/>
            <a:gdLst/>
            <a:ahLst/>
            <a:cxnLst/>
            <a:rect l="l" t="t" r="r" b="b"/>
            <a:pathLst>
              <a:path w="1292858" h="1341487">
                <a:moveTo>
                  <a:pt x="0" y="0"/>
                </a:moveTo>
                <a:lnTo>
                  <a:pt x="1292858" y="0"/>
                </a:lnTo>
                <a:lnTo>
                  <a:pt x="1292858" y="1341487"/>
                </a:lnTo>
                <a:lnTo>
                  <a:pt x="0" y="1341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778796" y="5051346"/>
            <a:ext cx="1020295" cy="1409735"/>
          </a:xfrm>
          <a:custGeom>
            <a:avLst/>
            <a:gdLst/>
            <a:ahLst/>
            <a:cxnLst/>
            <a:rect l="l" t="t" r="r" b="b"/>
            <a:pathLst>
              <a:path w="1020295" h="1409735">
                <a:moveTo>
                  <a:pt x="0" y="0"/>
                </a:moveTo>
                <a:lnTo>
                  <a:pt x="1020296" y="0"/>
                </a:lnTo>
                <a:lnTo>
                  <a:pt x="1020296" y="1409735"/>
                </a:lnTo>
                <a:lnTo>
                  <a:pt x="0" y="1409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613268" y="5101861"/>
            <a:ext cx="1160163" cy="1255928"/>
          </a:xfrm>
          <a:custGeom>
            <a:avLst/>
            <a:gdLst/>
            <a:ahLst/>
            <a:cxnLst/>
            <a:rect l="l" t="t" r="r" b="b"/>
            <a:pathLst>
              <a:path w="1160163" h="1255928">
                <a:moveTo>
                  <a:pt x="0" y="0"/>
                </a:moveTo>
                <a:lnTo>
                  <a:pt x="1160163" y="0"/>
                </a:lnTo>
                <a:lnTo>
                  <a:pt x="1160163" y="1255927"/>
                </a:lnTo>
                <a:lnTo>
                  <a:pt x="0" y="1255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580695" y="1431559"/>
            <a:ext cx="11126610" cy="188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DISEÑO DE CONTROLES DE SEGURIDAD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07813" y="6585394"/>
            <a:ext cx="2956057" cy="73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CONTROLES TÉCNICOS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15321" y="6585394"/>
            <a:ext cx="2956057" cy="73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CONTROLES FÍSICOS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70116" y="6585394"/>
            <a:ext cx="3237656" cy="73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CONTROLES ADMINISTRATIVOS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957327" y="1028334"/>
            <a:ext cx="1601909" cy="27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ESDEG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16534" y="7665172"/>
            <a:ext cx="2647335" cy="606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4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MFA, cifrado de datos, IDS/IPS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965276" y="7665172"/>
            <a:ext cx="2942496" cy="901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4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Políticas internas, auditorías regulares</a:t>
            </a:r>
          </a:p>
          <a:p>
            <a:pPr algn="l">
              <a:lnSpc>
                <a:spcPts val="2394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779673" y="7504239"/>
            <a:ext cx="2927631" cy="901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4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Restricción de acceso a servidores y centros de datos.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527</Words>
  <Application>Microsoft Office PowerPoint</Application>
  <PresentationFormat>Personalizado</PresentationFormat>
  <Paragraphs>76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Roboto</vt:lpstr>
      <vt:lpstr>Poppins Bold</vt:lpstr>
      <vt:lpstr>Arial</vt:lpstr>
      <vt:lpstr>Roboto Bold</vt:lpstr>
      <vt:lpstr>Calibri</vt:lpstr>
      <vt:lpstr>Poppins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de Riesgos Cibernéticos</dc:title>
  <dc:creator>Ruben Contreras</dc:creator>
  <cp:lastModifiedBy>Ruben Contreras</cp:lastModifiedBy>
  <cp:revision>3</cp:revision>
  <dcterms:created xsi:type="dcterms:W3CDTF">2006-08-16T00:00:00Z</dcterms:created>
  <dcterms:modified xsi:type="dcterms:W3CDTF">2025-02-23T04:55:59Z</dcterms:modified>
  <dc:identifier>DAGf4vUOnlY</dc:identifier>
</cp:coreProperties>
</file>